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7" r:id="rId3"/>
    <p:sldId id="268" r:id="rId4"/>
    <p:sldId id="261" r:id="rId5"/>
    <p:sldId id="258" r:id="rId6"/>
    <p:sldId id="262" r:id="rId7"/>
    <p:sldId id="263" r:id="rId8"/>
    <p:sldId id="264" r:id="rId9"/>
    <p:sldId id="265" r:id="rId10"/>
    <p:sldId id="266" r:id="rId11"/>
    <p:sldId id="269" r:id="rId12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llsten.e40.local\fk\Distribution\Michael%20Andersen\MA\Bestyrelse%20-%20grundejerforeningen%20Norsvej\Svarskema%20til%20interesseunders&#248;gelse%20februar%202014_samlet%20opg&#248;relse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llsten.e40.local\fk\Distribution\Michael%20Andersen\MA\Bestyrelse%20-%20grundejerforeningen%20Norsvej\Svarskema%20til%20interesseunders&#248;gelse%20februar%202014_samlet%20opg&#248;relse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llsten.e40.local\fk\Distribution\Michael%20Andersen\MA\Bestyrelse%20-%20grundejerforeningen%20Norsvej\Svarskema%20til%20interesseunders&#248;gelse%20februar%202014_samlet%20opg&#248;relse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llsten.e40.local\fk\Distribution\Michael%20Andersen\MA\Bestyrelse%20-%20grundejerforeningen%20Norsvej\Svarskema%20til%20interesseunders&#248;gelse%20februar%202014_samlet%20opg&#248;relse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llsten.e40.local\fk\Distribution\Michael%20Andersen\MA\Bestyrelse%20-%20grundejerforeningen%20Norsvej\Svarskema%20til%20interesseunders&#248;gelse%20februar%202014_samlet%20opg&#248;relse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llsten.e40.local\fk\Distribution\Michael%20Andersen\MA\Bestyrelse%20-%20grundejerforeningen%20Norsvej\Svarskema%20til%20interesseunders&#248;gelse%20februar%202014_samlet%20opg&#248;relse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llsten.e40.local\fk\Distribution\Michael%20Andersen\MA\Bestyrelse%20-%20grundejerforeningen%20Norsvej\Svarskema%20til%20interesseunders&#248;gelse%20februar%202014_samlet%20opg&#248;relse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llsten.e40.local\fk\Distribution\Michael%20Andersen\MA\Bestyrelse%20-%20grundejerforeningen%20Norsvej\Svarskema%20til%20interesseunders&#248;gelse%20februar%202014_samlet%20opg&#248;relse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hallsten.e40.local\fk\Distribution\Michael%20Andersen\MA\Bestyrelse%20-%20grundejerforeningen%20Norsvej\Svarskema%20til%20interesseunders&#248;gelse%20februar%202014_samlet%20opg&#248;relse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'Samlet Norsvej'!$A$7</c:f>
              <c:strCache>
                <c:ptCount val="1"/>
                <c:pt idx="0">
                  <c:v>Svarprocent pr. vej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'Samlet Norsvej'!$B$4:$F$4</c:f>
              <c:strCache>
                <c:ptCount val="5"/>
                <c:pt idx="0">
                  <c:v>Padborgvej</c:v>
                </c:pt>
                <c:pt idx="1">
                  <c:v>Oksbølvej</c:v>
                </c:pt>
                <c:pt idx="2">
                  <c:v>Oddervej</c:v>
                </c:pt>
                <c:pt idx="3">
                  <c:v>Total</c:v>
                </c:pt>
                <c:pt idx="4">
                  <c:v>Besvarelsesprocent</c:v>
                </c:pt>
              </c:strCache>
            </c:strRef>
          </c:cat>
          <c:val>
            <c:numRef>
              <c:f>'Samlet Norsvej'!$B$7:$E$7</c:f>
              <c:numCache>
                <c:formatCode>0%</c:formatCode>
                <c:ptCount val="4"/>
                <c:pt idx="0">
                  <c:v>0.54</c:v>
                </c:pt>
                <c:pt idx="1">
                  <c:v>0.45</c:v>
                </c:pt>
                <c:pt idx="2">
                  <c:v>0.44</c:v>
                </c:pt>
                <c:pt idx="3">
                  <c:v>0.49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1764224"/>
        <c:axId val="71852032"/>
      </c:barChart>
      <c:catAx>
        <c:axId val="71764224"/>
        <c:scaling>
          <c:orientation val="minMax"/>
        </c:scaling>
        <c:delete val="0"/>
        <c:axPos val="b"/>
        <c:majorTickMark val="out"/>
        <c:minorTickMark val="none"/>
        <c:tickLblPos val="nextTo"/>
        <c:crossAx val="71852032"/>
        <c:crosses val="autoZero"/>
        <c:auto val="1"/>
        <c:lblAlgn val="ctr"/>
        <c:lblOffset val="100"/>
        <c:noMultiLvlLbl val="0"/>
      </c:catAx>
      <c:valAx>
        <c:axId val="7185203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717642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'Samlet Norsvej'!$A$12</c:f>
              <c:strCache>
                <c:ptCount val="1"/>
                <c:pt idx="0">
                  <c:v>Aldersgruppe inddelt i procent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'Samlet Norsvej'!$B$10:$E$10</c:f>
              <c:strCache>
                <c:ptCount val="4"/>
                <c:pt idx="0">
                  <c:v>0-6 år</c:v>
                </c:pt>
                <c:pt idx="1">
                  <c:v>7-13 år</c:v>
                </c:pt>
                <c:pt idx="2">
                  <c:v>14-18 år</c:v>
                </c:pt>
                <c:pt idx="3">
                  <c:v>19 år +</c:v>
                </c:pt>
              </c:strCache>
            </c:strRef>
          </c:cat>
          <c:val>
            <c:numRef>
              <c:f>'Samlet Norsvej'!$B$12:$E$12</c:f>
              <c:numCache>
                <c:formatCode>0%</c:formatCode>
                <c:ptCount val="4"/>
                <c:pt idx="0">
                  <c:v>0.1</c:v>
                </c:pt>
                <c:pt idx="1">
                  <c:v>0.22</c:v>
                </c:pt>
                <c:pt idx="2">
                  <c:v>7.0000000000000007E-2</c:v>
                </c:pt>
                <c:pt idx="3">
                  <c:v>0.61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70528"/>
        <c:axId val="34090368"/>
      </c:barChart>
      <c:catAx>
        <c:axId val="34070528"/>
        <c:scaling>
          <c:orientation val="minMax"/>
        </c:scaling>
        <c:delete val="0"/>
        <c:axPos val="b"/>
        <c:majorTickMark val="out"/>
        <c:minorTickMark val="none"/>
        <c:tickLblPos val="nextTo"/>
        <c:crossAx val="34090368"/>
        <c:crosses val="autoZero"/>
        <c:auto val="1"/>
        <c:lblAlgn val="ctr"/>
        <c:lblOffset val="100"/>
        <c:noMultiLvlLbl val="0"/>
      </c:catAx>
      <c:valAx>
        <c:axId val="34090368"/>
        <c:scaling>
          <c:orientation val="minMax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3407052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'Samlet Norsvej'!$A$16</c:f>
              <c:strCache>
                <c:ptCount val="1"/>
                <c:pt idx="0">
                  <c:v>Antal personer tilfreds med aktivitetsmulighederne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86%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('Samlet Norsvej'!$B$15:$C$15,'Samlet Norsvej'!$E$15)</c:f>
              <c:strCache>
                <c:ptCount val="3"/>
                <c:pt idx="0">
                  <c:v>Tilfreds</c:v>
                </c:pt>
                <c:pt idx="1">
                  <c:v>Ikke tilfreds</c:v>
                </c:pt>
                <c:pt idx="2">
                  <c:v>Tilfreds</c:v>
                </c:pt>
              </c:strCache>
            </c:strRef>
          </c:cat>
          <c:val>
            <c:numRef>
              <c:f>'Samlet Norsvej'!$B$17:$C$17</c:f>
              <c:numCache>
                <c:formatCode>0%</c:formatCode>
                <c:ptCount val="2"/>
                <c:pt idx="0">
                  <c:v>0.85</c:v>
                </c:pt>
                <c:pt idx="1">
                  <c:v>0.15151515151515152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23616"/>
        <c:axId val="41425152"/>
      </c:barChart>
      <c:catAx>
        <c:axId val="41423616"/>
        <c:scaling>
          <c:orientation val="minMax"/>
        </c:scaling>
        <c:delete val="0"/>
        <c:axPos val="b"/>
        <c:majorTickMark val="out"/>
        <c:minorTickMark val="none"/>
        <c:tickLblPos val="nextTo"/>
        <c:crossAx val="41425152"/>
        <c:crosses val="autoZero"/>
        <c:auto val="1"/>
        <c:lblAlgn val="ctr"/>
        <c:lblOffset val="100"/>
        <c:noMultiLvlLbl val="0"/>
      </c:catAx>
      <c:valAx>
        <c:axId val="4142515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1423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'Samlet Norsvej'!$A$27</c:f>
              <c:strCache>
                <c:ptCount val="1"/>
                <c:pt idx="0">
                  <c:v>Er der aktiviteter til børn i alle aldre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('Samlet Norsvej'!$B$26:$C$26,'Samlet Norsvej'!$E$26)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Tilfreds</c:v>
                </c:pt>
              </c:strCache>
            </c:strRef>
          </c:cat>
          <c:val>
            <c:numRef>
              <c:f>'Samlet Norsvej'!$B$28:$C$28</c:f>
              <c:numCache>
                <c:formatCode>0%</c:formatCode>
                <c:ptCount val="2"/>
                <c:pt idx="0">
                  <c:v>0.76190476190476186</c:v>
                </c:pt>
                <c:pt idx="1">
                  <c:v>0.23809523809523808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521664"/>
        <c:axId val="35523200"/>
      </c:barChart>
      <c:catAx>
        <c:axId val="35521664"/>
        <c:scaling>
          <c:orientation val="minMax"/>
        </c:scaling>
        <c:delete val="0"/>
        <c:axPos val="b"/>
        <c:majorTickMark val="out"/>
        <c:minorTickMark val="none"/>
        <c:tickLblPos val="nextTo"/>
        <c:crossAx val="35523200"/>
        <c:crosses val="autoZero"/>
        <c:auto val="1"/>
        <c:lblAlgn val="ctr"/>
        <c:lblOffset val="100"/>
        <c:noMultiLvlLbl val="0"/>
      </c:catAx>
      <c:valAx>
        <c:axId val="355232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5216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'Samlet Norsvej'!$A$36</c:f>
              <c:strCache>
                <c:ptCount val="1"/>
                <c:pt idx="0">
                  <c:v>Tilfreds med områdets beplantning og stier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76%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('Samlet Norsvej'!$B$35:$C$35,'Samlet Norsvej'!$E$35)</c:f>
              <c:strCache>
                <c:ptCount val="3"/>
                <c:pt idx="0">
                  <c:v>Tilfreds</c:v>
                </c:pt>
                <c:pt idx="1">
                  <c:v>Ikke tilfreds</c:v>
                </c:pt>
                <c:pt idx="2">
                  <c:v>Tilfreds</c:v>
                </c:pt>
              </c:strCache>
            </c:strRef>
          </c:cat>
          <c:val>
            <c:numRef>
              <c:f>'Samlet Norsvej'!$B$37:$C$37</c:f>
              <c:numCache>
                <c:formatCode>0%</c:formatCode>
                <c:ptCount val="2"/>
                <c:pt idx="0">
                  <c:v>0.68656716417910446</c:v>
                </c:pt>
                <c:pt idx="1">
                  <c:v>0.31343283582089554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1467904"/>
        <c:axId val="41471360"/>
      </c:barChart>
      <c:catAx>
        <c:axId val="41467904"/>
        <c:scaling>
          <c:orientation val="minMax"/>
        </c:scaling>
        <c:delete val="0"/>
        <c:axPos val="b"/>
        <c:majorTickMark val="out"/>
        <c:minorTickMark val="none"/>
        <c:tickLblPos val="nextTo"/>
        <c:crossAx val="41471360"/>
        <c:crosses val="autoZero"/>
        <c:auto val="1"/>
        <c:lblAlgn val="ctr"/>
        <c:lblOffset val="100"/>
        <c:noMultiLvlLbl val="0"/>
      </c:catAx>
      <c:valAx>
        <c:axId val="4147136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146790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'Samlet Norsvej'!$A$51</c:f>
              <c:strCache>
                <c:ptCount val="1"/>
                <c:pt idx="0">
                  <c:v>Skal foreningen kun drive det rent drifts- og vedligeholdelsesmæssige es og ingen yderligere tiltag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69%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('Samlet Norsvej'!$B$50:$C$50,'Samlet Norsvej'!$E$50)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Tilfreds</c:v>
                </c:pt>
              </c:strCache>
            </c:strRef>
          </c:cat>
          <c:val>
            <c:numRef>
              <c:f>'Samlet Norsvej'!$B$52:$C$52</c:f>
              <c:numCache>
                <c:formatCode>0%</c:formatCode>
                <c:ptCount val="2"/>
                <c:pt idx="0">
                  <c:v>0.68253968253968256</c:v>
                </c:pt>
                <c:pt idx="1">
                  <c:v>0.31746031746031744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4057216"/>
        <c:axId val="34073216"/>
      </c:barChart>
      <c:catAx>
        <c:axId val="34057216"/>
        <c:scaling>
          <c:orientation val="minMax"/>
        </c:scaling>
        <c:delete val="0"/>
        <c:axPos val="b"/>
        <c:majorTickMark val="out"/>
        <c:minorTickMark val="none"/>
        <c:tickLblPos val="nextTo"/>
        <c:crossAx val="34073216"/>
        <c:crosses val="autoZero"/>
        <c:auto val="1"/>
        <c:lblAlgn val="ctr"/>
        <c:lblOffset val="100"/>
        <c:noMultiLvlLbl val="0"/>
      </c:catAx>
      <c:valAx>
        <c:axId val="34073216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40572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'Samlet Norsvej'!$A$66</c:f>
              <c:strCache>
                <c:ptCount val="1"/>
                <c:pt idx="0">
                  <c:v>Er foreningens veje og trafikforhold optimale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2"/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en-US"/>
                      <a:t>76%</a:t>
                    </a:r>
                  </a:p>
                </c:rich>
              </c:tx>
              <c:numFmt formatCode="0%" sourceLinked="0"/>
              <c:spPr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('Samlet Norsvej'!$B$65:$C$65,'Samlet Norsvej'!$E$65)</c:f>
              <c:strCache>
                <c:ptCount val="3"/>
                <c:pt idx="0">
                  <c:v>Tilfreds</c:v>
                </c:pt>
                <c:pt idx="1">
                  <c:v>Ikke tilfreds</c:v>
                </c:pt>
                <c:pt idx="2">
                  <c:v>Tilfreds</c:v>
                </c:pt>
              </c:strCache>
            </c:strRef>
          </c:cat>
          <c:val>
            <c:numRef>
              <c:f>'Samlet Norsvej'!$B$67:$C$67</c:f>
              <c:numCache>
                <c:formatCode>0%</c:formatCode>
                <c:ptCount val="2"/>
                <c:pt idx="0">
                  <c:v>0.76119402985074625</c:v>
                </c:pt>
                <c:pt idx="1">
                  <c:v>0.23880597014925373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6751616"/>
        <c:axId val="36761600"/>
      </c:barChart>
      <c:catAx>
        <c:axId val="36751616"/>
        <c:scaling>
          <c:orientation val="minMax"/>
        </c:scaling>
        <c:delete val="0"/>
        <c:axPos val="b"/>
        <c:majorTickMark val="out"/>
        <c:minorTickMark val="none"/>
        <c:tickLblPos val="nextTo"/>
        <c:crossAx val="36761600"/>
        <c:crosses val="autoZero"/>
        <c:auto val="1"/>
        <c:lblAlgn val="ctr"/>
        <c:lblOffset val="100"/>
        <c:noMultiLvlLbl val="0"/>
      </c:catAx>
      <c:valAx>
        <c:axId val="3676160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6751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'Samlet Norsvej'!$A$84</c:f>
              <c:strCache>
                <c:ptCount val="1"/>
                <c:pt idx="0">
                  <c:v>Er foreningens udvalg tilstrækkelige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96%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('Samlet Norsvej'!$B$83:$C$83,'Samlet Norsvej'!$E$83)</c:f>
              <c:strCache>
                <c:ptCount val="3"/>
                <c:pt idx="0">
                  <c:v>Ja</c:v>
                </c:pt>
                <c:pt idx="1">
                  <c:v>Nej</c:v>
                </c:pt>
                <c:pt idx="2">
                  <c:v>Tilfreds</c:v>
                </c:pt>
              </c:strCache>
            </c:strRef>
          </c:cat>
          <c:val>
            <c:numRef>
              <c:f>'Samlet Norsvej'!$B$85:$C$85</c:f>
              <c:numCache>
                <c:formatCode>0%</c:formatCode>
                <c:ptCount val="2"/>
                <c:pt idx="0">
                  <c:v>0.96969696969696972</c:v>
                </c:pt>
                <c:pt idx="1">
                  <c:v>3.0303030303030304E-2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5634176"/>
        <c:axId val="36712448"/>
      </c:barChart>
      <c:catAx>
        <c:axId val="35634176"/>
        <c:scaling>
          <c:orientation val="minMax"/>
        </c:scaling>
        <c:delete val="0"/>
        <c:axPos val="b"/>
        <c:majorTickMark val="out"/>
        <c:minorTickMark val="none"/>
        <c:tickLblPos val="nextTo"/>
        <c:crossAx val="36712448"/>
        <c:crosses val="autoZero"/>
        <c:auto val="1"/>
        <c:lblAlgn val="ctr"/>
        <c:lblOffset val="100"/>
        <c:noMultiLvlLbl val="0"/>
      </c:catAx>
      <c:valAx>
        <c:axId val="36712448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3563417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'Samlet Norsvej'!$A$92</c:f>
              <c:strCache>
                <c:ptCount val="1"/>
                <c:pt idx="0">
                  <c:v>Deltager du jævnligt/altid på foreningens generalforsamling</c:v>
                </c:pt>
              </c:strCache>
            </c:strRef>
          </c:tx>
          <c:invertIfNegative val="0"/>
          <c:dPt>
            <c:idx val="2"/>
            <c:invertIfNegative val="0"/>
            <c:bubble3D val="0"/>
            <c:spPr>
              <a:solidFill>
                <a:schemeClr val="accent2"/>
              </a:solidFill>
            </c:spPr>
          </c:dPt>
          <c:dLbls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59%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('Samlet Norsvej'!$B$91:$C$91,'Samlet Norsvej'!$E$91)</c:f>
              <c:strCache>
                <c:ptCount val="3"/>
                <c:pt idx="0">
                  <c:v>Deltager </c:v>
                </c:pt>
                <c:pt idx="1">
                  <c:v>Deltager ikke</c:v>
                </c:pt>
                <c:pt idx="2">
                  <c:v>Deltager</c:v>
                </c:pt>
              </c:strCache>
            </c:strRef>
          </c:cat>
          <c:val>
            <c:numRef>
              <c:f>'Samlet Norsvej'!$B$93:$C$93</c:f>
              <c:numCache>
                <c:formatCode>0%</c:formatCode>
                <c:ptCount val="2"/>
                <c:pt idx="0">
                  <c:v>0.53968253968253965</c:v>
                </c:pt>
                <c:pt idx="1">
                  <c:v>0.46031746031746029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633472"/>
        <c:axId val="40673280"/>
      </c:barChart>
      <c:catAx>
        <c:axId val="40633472"/>
        <c:scaling>
          <c:orientation val="minMax"/>
        </c:scaling>
        <c:delete val="0"/>
        <c:axPos val="b"/>
        <c:majorTickMark val="out"/>
        <c:minorTickMark val="none"/>
        <c:tickLblPos val="nextTo"/>
        <c:crossAx val="40673280"/>
        <c:crosses val="autoZero"/>
        <c:auto val="1"/>
        <c:lblAlgn val="ctr"/>
        <c:lblOffset val="100"/>
        <c:noMultiLvlLbl val="0"/>
      </c:catAx>
      <c:valAx>
        <c:axId val="40673280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06334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3270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59477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647553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360002" y="338400"/>
            <a:ext cx="7812398" cy="823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>
            <a:lvl1pPr algn="l">
              <a:defRPr sz="2000"/>
            </a:lvl1pPr>
          </a:lstStyle>
          <a:p>
            <a:pPr lvl="0"/>
            <a:r>
              <a:rPr lang="da-DK" dirty="0" smtClean="0"/>
              <a:t>Klik for at redigere titeltypografi i masteren</a:t>
            </a:r>
          </a:p>
        </p:txBody>
      </p:sp>
      <p:sp>
        <p:nvSpPr>
          <p:cNvPr id="4" name="TextBox 3"/>
          <p:cNvSpPr txBox="1"/>
          <p:nvPr userDrawn="1"/>
        </p:nvSpPr>
        <p:spPr>
          <a:xfrm>
            <a:off x="7082071" y="6534136"/>
            <a:ext cx="20599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sz="1200" noProof="0" dirty="0" smtClean="0">
                <a:solidFill>
                  <a:schemeClr val="bg1"/>
                </a:solidFill>
              </a:rPr>
              <a:t>FK CHEFGRUPPEMØDE</a:t>
            </a:r>
            <a:endParaRPr lang="da-DK" sz="1200" noProof="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52020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93453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600222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29268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659843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62421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3128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22687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78226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9FCB51-4752-4E5D-A3C4-E6C946A1815E}" type="datetimeFigureOut">
              <a:rPr lang="da-DK" smtClean="0"/>
              <a:t>21-03-2014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E9567E-EF6D-407D-B89A-C190B2FCBEAB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12741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5086" y="548680"/>
            <a:ext cx="7812398" cy="1728192"/>
          </a:xfrm>
        </p:spPr>
        <p:txBody>
          <a:bodyPr>
            <a:noAutofit/>
          </a:bodyPr>
          <a:lstStyle/>
          <a:p>
            <a:pPr algn="ctr"/>
            <a:r>
              <a:rPr lang="da-DK" sz="4000" dirty="0" smtClean="0"/>
              <a:t>Grundejerforeningens interesseundersøgelse - </a:t>
            </a:r>
            <a:r>
              <a:rPr lang="da-DK" sz="4000" dirty="0" smtClean="0"/>
              <a:t>marts 2014</a:t>
            </a:r>
            <a:endParaRPr lang="da-DK" sz="40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11"/>
          <a:stretch/>
        </p:blipFill>
        <p:spPr bwMode="auto">
          <a:xfrm>
            <a:off x="1600427" y="2996952"/>
            <a:ext cx="6041717" cy="20162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itle 1"/>
          <p:cNvSpPr txBox="1">
            <a:spLocks/>
          </p:cNvSpPr>
          <p:nvPr/>
        </p:nvSpPr>
        <p:spPr bwMode="auto">
          <a:xfrm>
            <a:off x="1224098" y="6237311"/>
            <a:ext cx="7812398" cy="6480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da-DK" sz="1000" dirty="0" smtClean="0"/>
              <a:t>Grundejerforeningens generalforsamling 24. marts 2014</a:t>
            </a:r>
            <a:endParaRPr lang="da-DK" sz="1000" dirty="0"/>
          </a:p>
        </p:txBody>
      </p:sp>
    </p:spTree>
    <p:extLst>
      <p:ext uri="{BB962C8B-B14F-4D97-AF65-F5344CB8AC3E}">
        <p14:creationId xmlns:p14="http://schemas.microsoft.com/office/powerpoint/2010/main" val="336434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Grundejerforeningens interesseundersøgelse - </a:t>
            </a:r>
            <a:r>
              <a:rPr lang="da-DK" dirty="0" smtClean="0"/>
              <a:t>marts 2014</a:t>
            </a:r>
            <a:endParaRPr lang="da-DK" dirty="0"/>
          </a:p>
        </p:txBody>
      </p:sp>
      <p:sp>
        <p:nvSpPr>
          <p:cNvPr id="39" name="TextBox 24"/>
          <p:cNvSpPr txBox="1"/>
          <p:nvPr/>
        </p:nvSpPr>
        <p:spPr>
          <a:xfrm>
            <a:off x="5238122" y="2848868"/>
            <a:ext cx="35823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</a:t>
            </a:r>
            <a:r>
              <a:rPr lang="da-DK" b="1" dirty="0" smtClean="0">
                <a:solidFill>
                  <a:prstClr val="black"/>
                </a:solidFill>
              </a:rPr>
              <a:t>Manglende prioritering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Har ikke tid eller interesse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Relevante eksterne </a:t>
            </a:r>
            <a:r>
              <a:rPr lang="da-DK" b="1" dirty="0">
                <a:solidFill>
                  <a:prstClr val="black"/>
                </a:solidFill>
              </a:rPr>
              <a:t>indlæg (udover om lokalområdet kunne det </a:t>
            </a:r>
            <a:r>
              <a:rPr lang="da-DK" b="1" dirty="0" smtClean="0">
                <a:solidFill>
                  <a:prstClr val="black"/>
                </a:solidFill>
              </a:rPr>
              <a:t>være sundhed/politik </a:t>
            </a:r>
            <a:endParaRPr lang="da-DK" dirty="0" smtClean="0">
              <a:solidFill>
                <a:prstClr val="black"/>
              </a:solidFill>
            </a:endParaRPr>
          </a:p>
        </p:txBody>
      </p:sp>
      <p:sp>
        <p:nvSpPr>
          <p:cNvPr id="14" name="Rounded Rectangle 6"/>
          <p:cNvSpPr/>
          <p:nvPr/>
        </p:nvSpPr>
        <p:spPr bwMode="auto">
          <a:xfrm>
            <a:off x="323527" y="1412777"/>
            <a:ext cx="4048961" cy="648071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a-DK" dirty="0">
                <a:solidFill>
                  <a:schemeClr val="bg1"/>
                </a:solidFill>
              </a:rPr>
              <a:t>Deltager du jævnligt/altid på foreningens generalforsamling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6" name="Rounded Rectangle 6"/>
          <p:cNvSpPr/>
          <p:nvPr/>
        </p:nvSpPr>
        <p:spPr bwMode="auto">
          <a:xfrm>
            <a:off x="4771511" y="1412777"/>
            <a:ext cx="4048961" cy="648069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b="1" dirty="0" smtClean="0">
                <a:solidFill>
                  <a:prstClr val="white"/>
                </a:solidFill>
              </a:rPr>
              <a:t>Kommentarer</a:t>
            </a:r>
            <a:endParaRPr lang="da-DK" b="1" dirty="0" smtClean="0">
              <a:solidFill>
                <a:prstClr val="white"/>
              </a:solidFill>
            </a:endParaRPr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02355972"/>
              </p:ext>
            </p:extLst>
          </p:nvPr>
        </p:nvGraphicFramePr>
        <p:xfrm>
          <a:off x="199511" y="2345680"/>
          <a:ext cx="4572000" cy="37476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20520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24"/>
          <p:cNvSpPr txBox="1"/>
          <p:nvPr/>
        </p:nvSpPr>
        <p:spPr>
          <a:xfrm>
            <a:off x="2051720" y="2564904"/>
            <a:ext cx="58326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</a:t>
            </a:r>
            <a:r>
              <a:rPr lang="da-DK" b="1" dirty="0" smtClean="0">
                <a:solidFill>
                  <a:prstClr val="black"/>
                </a:solidFill>
              </a:rPr>
              <a:t>Vi har modtaget mange gode og specifikke kommentarer både på tiltag og på ”reducering”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Interesseundersøgelsen var 1. step i en analyse af beboernes interesse og synspunkter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Bestyrelsen vil evt. lægge op til en ny analyse medio/ultimo 2014 – med udgangspunkt i de specifikke kommentarer der er kommet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Formål: At få dybere viden om de stillede forslag og høre alle beboere om tiltagene </a:t>
            </a:r>
            <a:endParaRPr lang="da-DK" dirty="0" smtClean="0">
              <a:solidFill>
                <a:prstClr val="black"/>
              </a:solidFill>
            </a:endParaRPr>
          </a:p>
        </p:txBody>
      </p:sp>
      <p:sp>
        <p:nvSpPr>
          <p:cNvPr id="14" name="Rounded Rectangle 6"/>
          <p:cNvSpPr/>
          <p:nvPr/>
        </p:nvSpPr>
        <p:spPr bwMode="auto">
          <a:xfrm>
            <a:off x="1259632" y="836712"/>
            <a:ext cx="7344817" cy="1152128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a-DK" sz="4000" dirty="0" smtClean="0">
                <a:solidFill>
                  <a:schemeClr val="bg1"/>
                </a:solidFill>
              </a:rPr>
              <a:t>Hvad så nu?</a:t>
            </a:r>
            <a:endParaRPr lang="da-DK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714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Grundejerforeningens interesseundersøgelse - </a:t>
            </a:r>
            <a:r>
              <a:rPr lang="da-DK" dirty="0" smtClean="0"/>
              <a:t>marts 2014</a:t>
            </a:r>
            <a:endParaRPr lang="da-DK" dirty="0"/>
          </a:p>
        </p:txBody>
      </p:sp>
      <p:sp>
        <p:nvSpPr>
          <p:cNvPr id="27" name="Rounded Rectangle 6"/>
          <p:cNvSpPr/>
          <p:nvPr/>
        </p:nvSpPr>
        <p:spPr bwMode="auto">
          <a:xfrm>
            <a:off x="440191" y="1393172"/>
            <a:ext cx="4048961" cy="523660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b="1" dirty="0" smtClean="0">
                <a:solidFill>
                  <a:prstClr val="white"/>
                </a:solidFill>
              </a:rPr>
              <a:t>Svar procent pr. vej</a:t>
            </a:r>
            <a:endParaRPr lang="da-DK" b="1" dirty="0" smtClean="0">
              <a:solidFill>
                <a:prstClr val="white"/>
              </a:solidFill>
            </a:endParaRPr>
          </a:p>
        </p:txBody>
      </p:sp>
      <p:graphicFrame>
        <p:nvGraphicFramePr>
          <p:cNvPr id="19" name="Diagram 1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5189372"/>
              </p:ext>
            </p:extLst>
          </p:nvPr>
        </p:nvGraphicFramePr>
        <p:xfrm>
          <a:off x="1691680" y="2204864"/>
          <a:ext cx="5760640" cy="37455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2020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Grundejerforeningens interesseundersøgelse - </a:t>
            </a:r>
            <a:r>
              <a:rPr lang="da-DK" dirty="0" smtClean="0"/>
              <a:t>marts 2014</a:t>
            </a:r>
            <a:endParaRPr lang="da-DK" dirty="0"/>
          </a:p>
        </p:txBody>
      </p:sp>
      <p:sp>
        <p:nvSpPr>
          <p:cNvPr id="27" name="Rounded Rectangle 6"/>
          <p:cNvSpPr/>
          <p:nvPr/>
        </p:nvSpPr>
        <p:spPr bwMode="auto">
          <a:xfrm>
            <a:off x="430318" y="1354727"/>
            <a:ext cx="4048961" cy="562105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b="1" dirty="0" smtClean="0">
                <a:solidFill>
                  <a:prstClr val="white"/>
                </a:solidFill>
              </a:rPr>
              <a:t>Aldersfordeling af foreningens beboere</a:t>
            </a:r>
            <a:endParaRPr lang="da-DK" b="1" dirty="0" smtClean="0">
              <a:solidFill>
                <a:prstClr val="white"/>
              </a:solidFill>
            </a:endParaRPr>
          </a:p>
        </p:txBody>
      </p:sp>
      <p:graphicFrame>
        <p:nvGraphicFramePr>
          <p:cNvPr id="5" name="Diagram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11018572"/>
              </p:ext>
            </p:extLst>
          </p:nvPr>
        </p:nvGraphicFramePr>
        <p:xfrm>
          <a:off x="1166911" y="2348880"/>
          <a:ext cx="6624736" cy="35283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6666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Grundejerforeningens interesseundersøgelse - </a:t>
            </a:r>
            <a:r>
              <a:rPr lang="da-DK" dirty="0" smtClean="0"/>
              <a:t>marts 2014</a:t>
            </a:r>
            <a:endParaRPr lang="da-DK" dirty="0"/>
          </a:p>
        </p:txBody>
      </p:sp>
      <p:sp>
        <p:nvSpPr>
          <p:cNvPr id="27" name="Rounded Rectangle 6"/>
          <p:cNvSpPr/>
          <p:nvPr/>
        </p:nvSpPr>
        <p:spPr bwMode="auto">
          <a:xfrm>
            <a:off x="440191" y="1321164"/>
            <a:ext cx="4048961" cy="739684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a-DK" dirty="0">
                <a:solidFill>
                  <a:schemeClr val="bg1"/>
                </a:solidFill>
              </a:rPr>
              <a:t>Antal personer tilfreds med aktivitetsmulighederne</a:t>
            </a:r>
            <a:endParaRPr lang="da-DK" dirty="0">
              <a:solidFill>
                <a:schemeClr val="bg1"/>
              </a:solidFill>
            </a:endParaRPr>
          </a:p>
        </p:txBody>
      </p:sp>
      <p:graphicFrame>
        <p:nvGraphicFramePr>
          <p:cNvPr id="6" name="Diagram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49328690"/>
              </p:ext>
            </p:extLst>
          </p:nvPr>
        </p:nvGraphicFramePr>
        <p:xfrm>
          <a:off x="440191" y="2420888"/>
          <a:ext cx="4375581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24"/>
          <p:cNvSpPr txBox="1"/>
          <p:nvPr/>
        </p:nvSpPr>
        <p:spPr>
          <a:xfrm>
            <a:off x="5364088" y="2996952"/>
            <a:ext cx="35823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Mangler </a:t>
            </a:r>
            <a:r>
              <a:rPr lang="da-DK" b="1" dirty="0">
                <a:solidFill>
                  <a:prstClr val="black"/>
                </a:solidFill>
              </a:rPr>
              <a:t>noget til større </a:t>
            </a:r>
            <a:r>
              <a:rPr lang="da-DK" b="1" dirty="0" smtClean="0">
                <a:solidFill>
                  <a:prstClr val="black"/>
                </a:solidFill>
              </a:rPr>
              <a:t>børn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Motion/balancebane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Hundelegeplads</a:t>
            </a:r>
            <a:endParaRPr lang="da-DK" b="1" dirty="0" smtClean="0">
              <a:solidFill>
                <a:prstClr val="black"/>
              </a:solidFill>
            </a:endParaRPr>
          </a:p>
          <a:p>
            <a:endParaRPr lang="da-DK" dirty="0" smtClean="0">
              <a:solidFill>
                <a:prstClr val="black"/>
              </a:solidFill>
            </a:endParaRPr>
          </a:p>
        </p:txBody>
      </p:sp>
      <p:sp>
        <p:nvSpPr>
          <p:cNvPr id="9" name="Rounded Rectangle 6"/>
          <p:cNvSpPr/>
          <p:nvPr/>
        </p:nvSpPr>
        <p:spPr bwMode="auto">
          <a:xfrm>
            <a:off x="4771511" y="1294868"/>
            <a:ext cx="4048961" cy="765980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b="1" dirty="0" smtClean="0">
                <a:solidFill>
                  <a:prstClr val="white"/>
                </a:solidFill>
              </a:rPr>
              <a:t>Kommentarer</a:t>
            </a:r>
            <a:endParaRPr lang="da-DK" b="1" dirty="0" smtClean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077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Grundejerforeningens interesseundersøgelse - </a:t>
            </a:r>
            <a:r>
              <a:rPr lang="da-DK" dirty="0" smtClean="0"/>
              <a:t>marts 2014</a:t>
            </a:r>
            <a:endParaRPr lang="da-DK" dirty="0"/>
          </a:p>
        </p:txBody>
      </p:sp>
      <p:sp>
        <p:nvSpPr>
          <p:cNvPr id="39" name="TextBox 24"/>
          <p:cNvSpPr txBox="1"/>
          <p:nvPr/>
        </p:nvSpPr>
        <p:spPr>
          <a:xfrm>
            <a:off x="5238122" y="2708920"/>
            <a:ext cx="358235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Mangler </a:t>
            </a:r>
            <a:r>
              <a:rPr lang="da-DK" b="1" dirty="0">
                <a:solidFill>
                  <a:prstClr val="black"/>
                </a:solidFill>
              </a:rPr>
              <a:t>noget til større børn </a:t>
            </a:r>
            <a:r>
              <a:rPr lang="da-DK" b="1" dirty="0" smtClean="0">
                <a:solidFill>
                  <a:prstClr val="black"/>
                </a:solidFill>
              </a:rPr>
              <a:t> f.eks. skater-hop-løbehjul, fodbold/håndbold mål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Udfordrende </a:t>
            </a:r>
            <a:r>
              <a:rPr lang="da-DK" b="1" dirty="0">
                <a:solidFill>
                  <a:prstClr val="black"/>
                </a:solidFill>
              </a:rPr>
              <a:t>klatrestativ +7 </a:t>
            </a:r>
            <a:r>
              <a:rPr lang="da-DK" b="1" dirty="0" smtClean="0">
                <a:solidFill>
                  <a:prstClr val="black"/>
                </a:solidFill>
              </a:rPr>
              <a:t>år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Klatretårn</a:t>
            </a:r>
            <a:r>
              <a:rPr lang="da-DK" b="1" dirty="0">
                <a:solidFill>
                  <a:prstClr val="black"/>
                </a:solidFill>
              </a:rPr>
              <a:t>, tovbane og lign.</a:t>
            </a:r>
            <a:endParaRPr lang="da-DK" dirty="0" smtClean="0">
              <a:solidFill>
                <a:prstClr val="black"/>
              </a:solidFill>
            </a:endParaRPr>
          </a:p>
        </p:txBody>
      </p:sp>
      <p:sp>
        <p:nvSpPr>
          <p:cNvPr id="14" name="Rounded Rectangle 6"/>
          <p:cNvSpPr/>
          <p:nvPr/>
        </p:nvSpPr>
        <p:spPr bwMode="auto">
          <a:xfrm>
            <a:off x="323528" y="1412777"/>
            <a:ext cx="4048961" cy="504056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a-DK" dirty="0">
                <a:solidFill>
                  <a:schemeClr val="bg1"/>
                </a:solidFill>
              </a:rPr>
              <a:t>Er der aktiviteter til børn i alle aldre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6" name="Rounded Rectangle 6"/>
          <p:cNvSpPr/>
          <p:nvPr/>
        </p:nvSpPr>
        <p:spPr bwMode="auto">
          <a:xfrm>
            <a:off x="4771511" y="1412778"/>
            <a:ext cx="4048961" cy="530350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b="1" dirty="0" smtClean="0">
                <a:solidFill>
                  <a:prstClr val="white"/>
                </a:solidFill>
              </a:rPr>
              <a:t>Kommentarer</a:t>
            </a:r>
            <a:endParaRPr lang="da-DK" b="1" dirty="0" smtClean="0">
              <a:solidFill>
                <a:prstClr val="white"/>
              </a:solidFill>
            </a:endParaRPr>
          </a:p>
        </p:txBody>
      </p:sp>
      <p:graphicFrame>
        <p:nvGraphicFramePr>
          <p:cNvPr id="12" name="Diagram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56617511"/>
              </p:ext>
            </p:extLst>
          </p:nvPr>
        </p:nvGraphicFramePr>
        <p:xfrm>
          <a:off x="181288" y="2204864"/>
          <a:ext cx="4572000" cy="37467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74371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Grundejerforeningens interesseundersøgelse - </a:t>
            </a:r>
            <a:r>
              <a:rPr lang="da-DK" dirty="0" smtClean="0"/>
              <a:t>marts 2014</a:t>
            </a:r>
            <a:endParaRPr lang="da-DK" dirty="0"/>
          </a:p>
        </p:txBody>
      </p:sp>
      <p:sp>
        <p:nvSpPr>
          <p:cNvPr id="39" name="TextBox 24"/>
          <p:cNvSpPr txBox="1"/>
          <p:nvPr/>
        </p:nvSpPr>
        <p:spPr>
          <a:xfrm>
            <a:off x="5238122" y="2708920"/>
            <a:ext cx="358235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Der kunne godt være flere </a:t>
            </a:r>
            <a:r>
              <a:rPr lang="da-DK" b="1" dirty="0" smtClean="0">
                <a:solidFill>
                  <a:prstClr val="black"/>
                </a:solidFill>
              </a:rPr>
              <a:t>træer </a:t>
            </a:r>
            <a:r>
              <a:rPr lang="da-DK" b="1" dirty="0">
                <a:solidFill>
                  <a:prstClr val="black"/>
                </a:solidFill>
              </a:rPr>
              <a:t>og buske langs </a:t>
            </a:r>
            <a:r>
              <a:rPr lang="da-DK" b="1" dirty="0" smtClean="0">
                <a:solidFill>
                  <a:prstClr val="black"/>
                </a:solidFill>
              </a:rPr>
              <a:t>stien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</a:t>
            </a:r>
            <a:r>
              <a:rPr lang="da-DK" b="1" dirty="0" smtClean="0">
                <a:solidFill>
                  <a:prstClr val="black"/>
                </a:solidFill>
              </a:rPr>
              <a:t>Asfalt </a:t>
            </a:r>
            <a:r>
              <a:rPr lang="da-DK" b="1" dirty="0">
                <a:solidFill>
                  <a:prstClr val="black"/>
                </a:solidFill>
              </a:rPr>
              <a:t>på grussti ved Padborgvej 85-87 + </a:t>
            </a:r>
            <a:r>
              <a:rPr lang="da-DK" b="1" dirty="0" smtClean="0">
                <a:solidFill>
                  <a:prstClr val="black"/>
                </a:solidFill>
              </a:rPr>
              <a:t>Oddervej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Den nye sti ved legepladsen er meget </a:t>
            </a:r>
            <a:r>
              <a:rPr lang="da-DK" b="1" dirty="0" smtClean="0">
                <a:solidFill>
                  <a:prstClr val="black"/>
                </a:solidFill>
              </a:rPr>
              <a:t>ujævn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Det vilde hegn i nord-syd bliver beskåret for kraftigt tilbage og flere steder er der helt åbent</a:t>
            </a:r>
            <a:endParaRPr lang="da-DK" b="1" dirty="0" smtClean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endParaRPr lang="da-DK" dirty="0" smtClean="0">
              <a:solidFill>
                <a:prstClr val="black"/>
              </a:solidFill>
            </a:endParaRPr>
          </a:p>
        </p:txBody>
      </p:sp>
      <p:sp>
        <p:nvSpPr>
          <p:cNvPr id="14" name="Rounded Rectangle 6"/>
          <p:cNvSpPr/>
          <p:nvPr/>
        </p:nvSpPr>
        <p:spPr bwMode="auto">
          <a:xfrm>
            <a:off x="323528" y="1412777"/>
            <a:ext cx="4048961" cy="648072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>
                <a:solidFill>
                  <a:schemeClr val="bg1"/>
                </a:solidFill>
              </a:rPr>
              <a:t>Tilfreds</a:t>
            </a:r>
            <a:r>
              <a:rPr lang="en-US" dirty="0">
                <a:solidFill>
                  <a:schemeClr val="bg1"/>
                </a:solidFill>
              </a:rPr>
              <a:t> med </a:t>
            </a:r>
            <a:r>
              <a:rPr lang="en-US" dirty="0" err="1">
                <a:solidFill>
                  <a:schemeClr val="bg1"/>
                </a:solidFill>
              </a:rPr>
              <a:t>områdets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beplantning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endParaRPr lang="en-US" dirty="0" smtClean="0">
              <a:solidFill>
                <a:schemeClr val="bg1"/>
              </a:solidFill>
            </a:endParaRPr>
          </a:p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en-US" dirty="0" err="1" smtClean="0">
                <a:solidFill>
                  <a:schemeClr val="bg1"/>
                </a:solidFill>
              </a:rPr>
              <a:t>og</a:t>
            </a:r>
            <a:r>
              <a:rPr lang="en-US" dirty="0" smtClean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stier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ounded Rectangle 6"/>
          <p:cNvSpPr/>
          <p:nvPr/>
        </p:nvSpPr>
        <p:spPr bwMode="auto">
          <a:xfrm>
            <a:off x="4771511" y="1412777"/>
            <a:ext cx="4048961" cy="648071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b="1" dirty="0" smtClean="0">
                <a:solidFill>
                  <a:prstClr val="white"/>
                </a:solidFill>
              </a:rPr>
              <a:t>Kommentarer</a:t>
            </a:r>
            <a:endParaRPr lang="da-DK" b="1" dirty="0" smtClean="0">
              <a:solidFill>
                <a:prstClr val="white"/>
              </a:solidFill>
            </a:endParaRPr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5985345"/>
              </p:ext>
            </p:extLst>
          </p:nvPr>
        </p:nvGraphicFramePr>
        <p:xfrm>
          <a:off x="323528" y="2249749"/>
          <a:ext cx="4572000" cy="37806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9675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Grundejerforeningens interesseundersøgelse - </a:t>
            </a:r>
            <a:r>
              <a:rPr lang="da-DK" dirty="0" smtClean="0"/>
              <a:t>marts 2014</a:t>
            </a:r>
            <a:endParaRPr lang="da-DK" dirty="0"/>
          </a:p>
        </p:txBody>
      </p:sp>
      <p:sp>
        <p:nvSpPr>
          <p:cNvPr id="39" name="TextBox 24"/>
          <p:cNvSpPr txBox="1"/>
          <p:nvPr/>
        </p:nvSpPr>
        <p:spPr>
          <a:xfrm>
            <a:off x="5238122" y="2420888"/>
            <a:ext cx="358235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Fortsat </a:t>
            </a:r>
            <a:r>
              <a:rPr lang="da-DK" b="1" dirty="0">
                <a:solidFill>
                  <a:prstClr val="black"/>
                </a:solidFill>
              </a:rPr>
              <a:t>udvikling og vedligehold af grønne </a:t>
            </a:r>
            <a:r>
              <a:rPr lang="da-DK" b="1" dirty="0" smtClean="0">
                <a:solidFill>
                  <a:prstClr val="black"/>
                </a:solidFill>
              </a:rPr>
              <a:t>arealer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Pleje </a:t>
            </a:r>
            <a:r>
              <a:rPr lang="da-DK" b="1" dirty="0">
                <a:solidFill>
                  <a:prstClr val="black"/>
                </a:solidFill>
              </a:rPr>
              <a:t>forbindelse mht. </a:t>
            </a:r>
            <a:r>
              <a:rPr lang="da-DK" b="1" dirty="0" smtClean="0">
                <a:solidFill>
                  <a:prstClr val="black"/>
                </a:solidFill>
              </a:rPr>
              <a:t>sygehusanlægning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Hyggeligt med eksisterende arrangementer som f.eks. Sct. </a:t>
            </a:r>
            <a:r>
              <a:rPr lang="da-DK" b="1" dirty="0" smtClean="0">
                <a:solidFill>
                  <a:prstClr val="black"/>
                </a:solidFill>
              </a:rPr>
              <a:t>Hans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Fælleshus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Kontingent </a:t>
            </a:r>
            <a:r>
              <a:rPr lang="da-DK" b="1" dirty="0">
                <a:solidFill>
                  <a:prstClr val="black"/>
                </a:solidFill>
              </a:rPr>
              <a:t>er for </a:t>
            </a:r>
            <a:r>
              <a:rPr lang="da-DK" b="1" dirty="0" smtClean="0">
                <a:solidFill>
                  <a:prstClr val="black"/>
                </a:solidFill>
              </a:rPr>
              <a:t>højt = ren drift</a:t>
            </a:r>
            <a:endParaRPr lang="da-DK" dirty="0" smtClean="0">
              <a:solidFill>
                <a:prstClr val="black"/>
              </a:solidFill>
            </a:endParaRPr>
          </a:p>
        </p:txBody>
      </p:sp>
      <p:sp>
        <p:nvSpPr>
          <p:cNvPr id="14" name="Rounded Rectangle 6"/>
          <p:cNvSpPr/>
          <p:nvPr/>
        </p:nvSpPr>
        <p:spPr bwMode="auto">
          <a:xfrm>
            <a:off x="323528" y="1412776"/>
            <a:ext cx="4048961" cy="648071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a-DK" sz="1400" dirty="0">
                <a:solidFill>
                  <a:schemeClr val="bg1"/>
                </a:solidFill>
              </a:rPr>
              <a:t>Skal foreningen kun drive det rent drifts- og vedligeholdelsesmæssige </a:t>
            </a:r>
            <a:r>
              <a:rPr lang="da-DK" sz="1400" dirty="0" smtClean="0">
                <a:solidFill>
                  <a:schemeClr val="bg1"/>
                </a:solidFill>
              </a:rPr>
              <a:t>+ ingen </a:t>
            </a:r>
            <a:r>
              <a:rPr lang="da-DK" sz="1400" dirty="0">
                <a:solidFill>
                  <a:schemeClr val="bg1"/>
                </a:solidFill>
              </a:rPr>
              <a:t>yderligere tiltag</a:t>
            </a:r>
            <a:endParaRPr lang="da-DK" sz="1400" dirty="0">
              <a:solidFill>
                <a:schemeClr val="bg1"/>
              </a:solidFill>
            </a:endParaRPr>
          </a:p>
        </p:txBody>
      </p:sp>
      <p:sp>
        <p:nvSpPr>
          <p:cNvPr id="16" name="Rounded Rectangle 6"/>
          <p:cNvSpPr/>
          <p:nvPr/>
        </p:nvSpPr>
        <p:spPr bwMode="auto">
          <a:xfrm>
            <a:off x="4771511" y="1412777"/>
            <a:ext cx="4048961" cy="648069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b="1" dirty="0" smtClean="0">
                <a:solidFill>
                  <a:prstClr val="white"/>
                </a:solidFill>
              </a:rPr>
              <a:t>Kommentarer</a:t>
            </a:r>
            <a:endParaRPr lang="da-DK" b="1" dirty="0" smtClean="0">
              <a:solidFill>
                <a:prstClr val="white"/>
              </a:solidFill>
            </a:endParaRPr>
          </a:p>
        </p:txBody>
      </p:sp>
      <p:graphicFrame>
        <p:nvGraphicFramePr>
          <p:cNvPr id="7" name="Diagram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7866937"/>
              </p:ext>
            </p:extLst>
          </p:nvPr>
        </p:nvGraphicFramePr>
        <p:xfrm>
          <a:off x="336344" y="2276872"/>
          <a:ext cx="4572000" cy="37444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53589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Grundejerforeningens interesseundersøgelse - </a:t>
            </a:r>
            <a:r>
              <a:rPr lang="da-DK" dirty="0" smtClean="0"/>
              <a:t>marts 2014</a:t>
            </a:r>
            <a:endParaRPr lang="da-DK" dirty="0"/>
          </a:p>
        </p:txBody>
      </p:sp>
      <p:sp>
        <p:nvSpPr>
          <p:cNvPr id="39" name="TextBox 24"/>
          <p:cNvSpPr txBox="1"/>
          <p:nvPr/>
        </p:nvSpPr>
        <p:spPr>
          <a:xfrm>
            <a:off x="5238122" y="2289061"/>
            <a:ext cx="358235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Skilt </a:t>
            </a:r>
            <a:r>
              <a:rPr lang="da-DK" b="1" dirty="0">
                <a:solidFill>
                  <a:prstClr val="black"/>
                </a:solidFill>
              </a:rPr>
              <a:t>med </a:t>
            </a:r>
            <a:r>
              <a:rPr lang="da-DK" b="1" dirty="0" smtClean="0">
                <a:solidFill>
                  <a:prstClr val="black"/>
                </a:solidFill>
              </a:rPr>
              <a:t>vejnavn flyttes helt ud til indkørselsvej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Flere P-pladser til gæster i </a:t>
            </a:r>
            <a:r>
              <a:rPr lang="da-DK" b="1" dirty="0" smtClean="0">
                <a:solidFill>
                  <a:prstClr val="black"/>
                </a:solidFill>
              </a:rPr>
              <a:t>rabatterne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 smtClean="0">
                <a:solidFill>
                  <a:prstClr val="black"/>
                </a:solidFill>
              </a:rPr>
              <a:t> Vejbump fjernes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Bedre fartdæmpning, nuværende virker ikke efter </a:t>
            </a:r>
            <a:r>
              <a:rPr lang="da-DK" b="1" dirty="0" smtClean="0">
                <a:solidFill>
                  <a:prstClr val="black"/>
                </a:solidFill>
              </a:rPr>
              <a:t>hensigten (mobile vejpump)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</a:t>
            </a:r>
            <a:r>
              <a:rPr lang="da-DK" b="1" dirty="0" smtClean="0">
                <a:solidFill>
                  <a:prstClr val="black"/>
                </a:solidFill>
              </a:rPr>
              <a:t>Store </a:t>
            </a:r>
            <a:r>
              <a:rPr lang="da-DK" b="1" dirty="0">
                <a:solidFill>
                  <a:prstClr val="black"/>
                </a:solidFill>
              </a:rPr>
              <a:t>hvide sten i </a:t>
            </a:r>
            <a:r>
              <a:rPr lang="da-DK" b="1" dirty="0" smtClean="0">
                <a:solidFill>
                  <a:prstClr val="black"/>
                </a:solidFill>
              </a:rPr>
              <a:t>sving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</a:t>
            </a:r>
            <a:r>
              <a:rPr lang="da-DK" b="1" dirty="0" smtClean="0">
                <a:solidFill>
                  <a:prstClr val="black"/>
                </a:solidFill>
              </a:rPr>
              <a:t>Skilt </a:t>
            </a:r>
            <a:r>
              <a:rPr lang="da-DK" b="1" dirty="0">
                <a:solidFill>
                  <a:prstClr val="black"/>
                </a:solidFill>
              </a:rPr>
              <a:t>med naboovervågning</a:t>
            </a:r>
            <a:endParaRPr lang="da-DK" b="1" dirty="0">
              <a:solidFill>
                <a:prstClr val="black"/>
              </a:solidFill>
            </a:endParaRPr>
          </a:p>
          <a:p>
            <a:endParaRPr lang="da-DK" dirty="0" smtClean="0">
              <a:solidFill>
                <a:prstClr val="black"/>
              </a:solidFill>
            </a:endParaRPr>
          </a:p>
        </p:txBody>
      </p:sp>
      <p:sp>
        <p:nvSpPr>
          <p:cNvPr id="14" name="Rounded Rectangle 6"/>
          <p:cNvSpPr/>
          <p:nvPr/>
        </p:nvSpPr>
        <p:spPr bwMode="auto">
          <a:xfrm>
            <a:off x="323528" y="1412777"/>
            <a:ext cx="4048961" cy="648072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 sz="18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r>
              <a:rPr lang="da-DK" dirty="0">
                <a:solidFill>
                  <a:schemeClr val="bg1"/>
                </a:solidFill>
              </a:rPr>
              <a:t>Er foreningens veje og trafikforhold optimale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6" name="Rounded Rectangle 6"/>
          <p:cNvSpPr/>
          <p:nvPr/>
        </p:nvSpPr>
        <p:spPr bwMode="auto">
          <a:xfrm>
            <a:off x="4771511" y="1412777"/>
            <a:ext cx="4048961" cy="648071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b="1" dirty="0" smtClean="0">
                <a:solidFill>
                  <a:prstClr val="white"/>
                </a:solidFill>
              </a:rPr>
              <a:t>Kommentarer</a:t>
            </a:r>
            <a:endParaRPr lang="da-DK" b="1" dirty="0" smtClean="0">
              <a:solidFill>
                <a:prstClr val="white"/>
              </a:solidFill>
            </a:endParaRPr>
          </a:p>
        </p:txBody>
      </p:sp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77693333"/>
              </p:ext>
            </p:extLst>
          </p:nvPr>
        </p:nvGraphicFramePr>
        <p:xfrm>
          <a:off x="199511" y="2276872"/>
          <a:ext cx="4572000" cy="38884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82623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Grundejerforeningens interesseundersøgelse - </a:t>
            </a:r>
            <a:r>
              <a:rPr lang="da-DK" dirty="0" smtClean="0"/>
              <a:t>marts 2014</a:t>
            </a:r>
            <a:endParaRPr lang="da-DK" dirty="0"/>
          </a:p>
        </p:txBody>
      </p:sp>
      <p:sp>
        <p:nvSpPr>
          <p:cNvPr id="39" name="TextBox 24"/>
          <p:cNvSpPr txBox="1"/>
          <p:nvPr/>
        </p:nvSpPr>
        <p:spPr>
          <a:xfrm>
            <a:off x="5238122" y="2848868"/>
            <a:ext cx="358235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Send et par e-mail nyhedsbreve ud om året fra hvert </a:t>
            </a:r>
            <a:r>
              <a:rPr lang="da-DK" b="1" dirty="0" smtClean="0">
                <a:solidFill>
                  <a:prstClr val="black"/>
                </a:solidFill>
              </a:rPr>
              <a:t>udvalg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</a:t>
            </a:r>
            <a:r>
              <a:rPr lang="da-DK" b="1" dirty="0" smtClean="0">
                <a:solidFill>
                  <a:prstClr val="black"/>
                </a:solidFill>
              </a:rPr>
              <a:t>Vejfest</a:t>
            </a:r>
            <a:r>
              <a:rPr lang="da-DK" b="1" dirty="0">
                <a:solidFill>
                  <a:prstClr val="black"/>
                </a:solidFill>
              </a:rPr>
              <a:t>, udvalg sætter dato og beboere medbringer selv </a:t>
            </a:r>
            <a:r>
              <a:rPr lang="da-DK" b="1" dirty="0" smtClean="0">
                <a:solidFill>
                  <a:prstClr val="black"/>
                </a:solidFill>
              </a:rPr>
              <a:t>mad/drikke</a:t>
            </a: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endParaRPr lang="da-DK" b="1" dirty="0">
              <a:solidFill>
                <a:prstClr val="black"/>
              </a:solidFill>
            </a:endParaRPr>
          </a:p>
          <a:p>
            <a:pPr marL="171450" indent="-171450">
              <a:buClr>
                <a:schemeClr val="tx2"/>
              </a:buClr>
              <a:buFont typeface="Wingdings" panose="05000000000000000000" pitchFamily="2" charset="2"/>
              <a:buChar char="Ø"/>
            </a:pPr>
            <a:r>
              <a:rPr lang="da-DK" b="1" dirty="0">
                <a:solidFill>
                  <a:prstClr val="black"/>
                </a:solidFill>
              </a:rPr>
              <a:t> </a:t>
            </a:r>
            <a:r>
              <a:rPr lang="da-DK" b="1" dirty="0" smtClean="0">
                <a:solidFill>
                  <a:prstClr val="black"/>
                </a:solidFill>
              </a:rPr>
              <a:t>Indkøb/rabatudvalg </a:t>
            </a:r>
            <a:r>
              <a:rPr lang="da-DK" b="1" dirty="0">
                <a:solidFill>
                  <a:prstClr val="black"/>
                </a:solidFill>
              </a:rPr>
              <a:t>styrkes</a:t>
            </a:r>
            <a:endParaRPr lang="da-DK" dirty="0" smtClean="0">
              <a:solidFill>
                <a:prstClr val="black"/>
              </a:solidFill>
            </a:endParaRPr>
          </a:p>
        </p:txBody>
      </p:sp>
      <p:sp>
        <p:nvSpPr>
          <p:cNvPr id="14" name="Rounded Rectangle 6"/>
          <p:cNvSpPr/>
          <p:nvPr/>
        </p:nvSpPr>
        <p:spPr bwMode="auto">
          <a:xfrm>
            <a:off x="323527" y="1412777"/>
            <a:ext cx="4048961" cy="648071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>
              <a:defRPr sz="180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da-DK" dirty="0">
                <a:solidFill>
                  <a:schemeClr val="bg1"/>
                </a:solidFill>
              </a:rPr>
              <a:t>Er foreningens udvalg tilstrækkelige</a:t>
            </a:r>
            <a:endParaRPr lang="da-DK" dirty="0">
              <a:solidFill>
                <a:schemeClr val="bg1"/>
              </a:solidFill>
            </a:endParaRPr>
          </a:p>
        </p:txBody>
      </p:sp>
      <p:sp>
        <p:nvSpPr>
          <p:cNvPr id="16" name="Rounded Rectangle 6"/>
          <p:cNvSpPr/>
          <p:nvPr/>
        </p:nvSpPr>
        <p:spPr bwMode="auto">
          <a:xfrm>
            <a:off x="4771511" y="1412777"/>
            <a:ext cx="4048961" cy="648069"/>
          </a:xfrm>
          <a:prstGeom prst="roundRect">
            <a:avLst>
              <a:gd name="adj" fmla="val 20000"/>
            </a:avLst>
          </a:prstGeom>
          <a:solidFill>
            <a:schemeClr val="accent1"/>
          </a:solidFill>
          <a:ln w="2857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a-DK" b="1" dirty="0" smtClean="0">
                <a:solidFill>
                  <a:prstClr val="white"/>
                </a:solidFill>
              </a:rPr>
              <a:t>Kommentarer</a:t>
            </a:r>
            <a:endParaRPr lang="da-DK" b="1" dirty="0" smtClean="0">
              <a:solidFill>
                <a:prstClr val="white"/>
              </a:solidFill>
            </a:endParaRPr>
          </a:p>
        </p:txBody>
      </p:sp>
      <p:graphicFrame>
        <p:nvGraphicFramePr>
          <p:cNvPr id="8" name="Diagra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7399448"/>
              </p:ext>
            </p:extLst>
          </p:nvPr>
        </p:nvGraphicFramePr>
        <p:xfrm>
          <a:off x="199511" y="2348879"/>
          <a:ext cx="4572000" cy="37653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8224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</TotalTime>
  <Words>414</Words>
  <Application>Microsoft Office PowerPoint</Application>
  <PresentationFormat>Skærmshow (4:3)</PresentationFormat>
  <Paragraphs>90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Diastitler</vt:lpstr>
      </vt:variant>
      <vt:variant>
        <vt:i4>11</vt:i4>
      </vt:variant>
    </vt:vector>
  </HeadingPairs>
  <TitlesOfParts>
    <vt:vector size="12" baseType="lpstr">
      <vt:lpstr>Kontortema</vt:lpstr>
      <vt:lpstr>Grundejerforeningens interesseundersøgelse - marts 2014</vt:lpstr>
      <vt:lpstr>Grundejerforeningens interesseundersøgelse - marts 2014</vt:lpstr>
      <vt:lpstr>Grundejerforeningens interesseundersøgelse - marts 2014</vt:lpstr>
      <vt:lpstr>Grundejerforeningens interesseundersøgelse - marts 2014</vt:lpstr>
      <vt:lpstr>Grundejerforeningens interesseundersøgelse - marts 2014</vt:lpstr>
      <vt:lpstr>Grundejerforeningens interesseundersøgelse - marts 2014</vt:lpstr>
      <vt:lpstr>Grundejerforeningens interesseundersøgelse - marts 2014</vt:lpstr>
      <vt:lpstr>Grundejerforeningens interesseundersøgelse - marts 2014</vt:lpstr>
      <vt:lpstr>Grundejerforeningens interesseundersøgelse - marts 2014</vt:lpstr>
      <vt:lpstr>Grundejerforeningens interesseundersøgelse - marts 2014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Grundejerforeningens interesseundersøgelse - marts 2014</dc:title>
  <dc:creator>Michael Andersen</dc:creator>
  <cp:lastModifiedBy>Michael Andersen</cp:lastModifiedBy>
  <cp:revision>14</cp:revision>
  <dcterms:created xsi:type="dcterms:W3CDTF">2014-03-21T11:22:59Z</dcterms:created>
  <dcterms:modified xsi:type="dcterms:W3CDTF">2014-03-21T12:27:04Z</dcterms:modified>
</cp:coreProperties>
</file>