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9" r:id="rId6"/>
    <p:sldId id="280" r:id="rId7"/>
    <p:sldId id="262" r:id="rId8"/>
    <p:sldId id="277" r:id="rId9"/>
    <p:sldId id="273" r:id="rId10"/>
    <p:sldId id="274" r:id="rId11"/>
    <p:sldId id="275" r:id="rId12"/>
    <p:sldId id="278" r:id="rId13"/>
    <p:sldId id="258" r:id="rId14"/>
    <p:sldId id="263" r:id="rId15"/>
    <p:sldId id="270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92A6"/>
    <a:srgbClr val="D9C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0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75B5A-CF22-B96B-4A59-A36ACB947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A652F13-43F5-784C-4DA9-E738089C9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89452E-B78F-E86B-7ECC-978D332F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8AFC-AD6A-409E-B5BF-A2123A303DBA}" type="datetimeFigureOut">
              <a:rPr lang="da-DK" smtClean="0"/>
              <a:t>24-03-2023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E10EC9-4181-6B68-203A-AE79CA033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39B1A6-BB20-E1A9-8368-10EB45D5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AFB6-A456-43BB-92E0-EE5A7B822B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504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16C30-8B31-24A2-1753-8FE52E31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465C365-B9DB-BE50-F3F9-8ACEAC659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F8EE32-B4C2-DB0F-CBCE-433E4BA8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8AFC-AD6A-409E-B5BF-A2123A303DBA}" type="datetimeFigureOut">
              <a:rPr lang="da-DK" smtClean="0"/>
              <a:t>24-03-2023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92F570-03C4-D464-618D-0AF80D54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579A856-9F2C-6B24-D38E-721EF54C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AFB6-A456-43BB-92E0-EE5A7B822B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80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E4B60A9-213D-0AB5-B09B-892394B67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593D98F-7FF6-BAD0-743E-D69CCB12A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923760-9110-1832-A1F5-5D51ED0D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8AFC-AD6A-409E-B5BF-A2123A303DBA}" type="datetimeFigureOut">
              <a:rPr lang="da-DK" smtClean="0"/>
              <a:t>24-03-2023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ABF801-2FAA-F8AC-06EF-F9193F97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F3429E-D6B0-2D91-E455-ED4A6D46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AFB6-A456-43BB-92E0-EE5A7B822B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073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0CD94-D578-A8A7-C4C8-8AAE2B21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C314DD-DA0A-A963-F18B-F6908CE60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756928A-0137-5785-56F5-C01DD70C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8AFC-AD6A-409E-B5BF-A2123A303DBA}" type="datetimeFigureOut">
              <a:rPr lang="da-DK" smtClean="0"/>
              <a:t>24-03-2023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FC024B-510D-1EBF-C1C7-9D0C9182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441642-08AD-29CA-F52B-C1CE041B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AFB6-A456-43BB-92E0-EE5A7B822B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132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F6187-E023-7F98-9BAA-376D160E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4FE89C-ACB8-7F79-7A43-A5EA7B950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42D38E-649A-DFA7-82FE-2A563090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8AFC-AD6A-409E-B5BF-A2123A303DBA}" type="datetimeFigureOut">
              <a:rPr lang="da-DK" smtClean="0"/>
              <a:t>24-03-2023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FB611F-B2F7-E85E-121A-FD5430A5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24FA4A-B953-6D4C-E0C9-2FD856AE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AFB6-A456-43BB-92E0-EE5A7B822B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556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C1563-E90A-623D-6166-43F35FD1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B72AE0-7EA1-7C7C-5A4E-BD3BF4BF2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A81D030-1476-6A54-3716-05604E37A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A031988-C8FA-E4D9-F0F8-BE8807E0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8AFC-AD6A-409E-B5BF-A2123A303DBA}" type="datetimeFigureOut">
              <a:rPr lang="da-DK" smtClean="0"/>
              <a:t>24-03-2023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2DBA268-7509-F776-9BEA-F4E70AC3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E63BE60-42D2-A2D9-9B37-C683E3EA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AFB6-A456-43BB-92E0-EE5A7B822B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867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C6FF8-6677-6B7B-20A4-39326AF3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E89691E-648D-86C4-8BDF-62B85430E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9B26B69-8D80-19C2-1B3F-207FBDBA6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D5307F5-0001-7D4C-06B9-033A57A16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E69429B-D17C-34D9-107D-5AB16AFC7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5D21B5A-E8EF-9186-A064-3955D648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8AFC-AD6A-409E-B5BF-A2123A303DBA}" type="datetimeFigureOut">
              <a:rPr lang="da-DK" smtClean="0"/>
              <a:t>24-03-2023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4B93B1F-5546-6D1B-5F2D-8A225EEE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E094D14-273E-3EDD-ECD8-257B7443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AFB6-A456-43BB-92E0-EE5A7B822B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451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66EF5-8283-749F-F5AF-45C08B8D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76F0253-F3E9-B798-217C-C1E64F46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8AFC-AD6A-409E-B5BF-A2123A303DBA}" type="datetimeFigureOut">
              <a:rPr lang="da-DK" smtClean="0"/>
              <a:t>24-03-2023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C2534F4-C5A7-9A6A-600B-05EF0829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41140FB-778A-4C45-1C86-93146318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AFB6-A456-43BB-92E0-EE5A7B822B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544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8679ED3-35AA-1629-E003-09A81EA1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8AFC-AD6A-409E-B5BF-A2123A303DBA}" type="datetimeFigureOut">
              <a:rPr lang="da-DK" smtClean="0"/>
              <a:t>24-03-2023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22657A7-8E84-6782-0007-198C7837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93FE46E-AAC0-4BA9-77C6-0B38823E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AFB6-A456-43BB-92E0-EE5A7B822B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521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A8B45-BB5C-9E3F-17B3-365C659B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BD2170-8FED-9402-1FF2-023EF5AD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0D3BCD3-82E4-2A96-B2E9-DF0F7982A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8117EAD-AE6F-FB48-A372-D05C9677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8AFC-AD6A-409E-B5BF-A2123A303DBA}" type="datetimeFigureOut">
              <a:rPr lang="da-DK" smtClean="0"/>
              <a:t>24-03-2023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C31B9D3-5840-E6A3-5D5D-63DBDDE3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780932D-B020-7AF3-7A3C-5D6B86D2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AFB6-A456-43BB-92E0-EE5A7B822B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925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A5EFD-B444-A576-A1DC-DCFBDA85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CD9DB76-8C44-DE21-EBFD-3109D1030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80350CE-3453-55D5-CE07-261CA3BC2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20D0E7-0C62-A817-33E9-729FA98DA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8AFC-AD6A-409E-B5BF-A2123A303DBA}" type="datetimeFigureOut">
              <a:rPr lang="da-DK" smtClean="0"/>
              <a:t>24-03-2023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ECBE7E8-F689-570C-644C-6C407F7F5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CBB0575-5FB6-F932-3CBF-57F0AE7A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AFB6-A456-43BB-92E0-EE5A7B822B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51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210CC1D-EAC6-108E-F01A-2316279F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A38E985-77FC-EC2F-BC14-B80E2F8D2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CA22C8-60C4-0732-FD20-9D3E71245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8AFC-AD6A-409E-B5BF-A2123A303DBA}" type="datetimeFigureOut">
              <a:rPr lang="da-DK" smtClean="0"/>
              <a:t>24-03-2023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49A2279-FD44-A76F-D532-2F1B2CEC7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553B12-B3A6-1EB9-F11B-1B9C121AD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3AFB6-A456-43BB-92E0-EE5A7B822B9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39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oegefjernvarme@veks.d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4B15-06A5-3830-324D-E1E86B47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5037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>
                <a:solidFill>
                  <a:srgbClr val="3992A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Informationsmøde om udrulning af fjernvarme i Køge K04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ED0AD0E-92FE-1108-BF46-4F43993FC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279" y="3974422"/>
            <a:ext cx="9144000" cy="1655762"/>
          </a:xfrm>
        </p:spPr>
        <p:txBody>
          <a:bodyPr/>
          <a:lstStyle/>
          <a:p>
            <a:pPr algn="l"/>
            <a:r>
              <a:rPr lang="da-DK" dirty="0">
                <a:solidFill>
                  <a:srgbClr val="3992A6"/>
                </a:solidFill>
              </a:rPr>
              <a:t>21. marts 2023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7A58-1E4A-B7C5-D251-59713F44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7" y="6094644"/>
            <a:ext cx="4002833" cy="6724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7C97EE-2EE1-52BF-78D2-2574A651E085}"/>
              </a:ext>
            </a:extLst>
          </p:cNvPr>
          <p:cNvSpPr/>
          <p:nvPr/>
        </p:nvSpPr>
        <p:spPr>
          <a:xfrm>
            <a:off x="1616279" y="939363"/>
            <a:ext cx="1084976" cy="83890"/>
          </a:xfrm>
          <a:prstGeom prst="rect">
            <a:avLst/>
          </a:prstGeom>
          <a:solidFill>
            <a:srgbClr val="D9CC23"/>
          </a:solidFill>
          <a:ln>
            <a:solidFill>
              <a:srgbClr val="D9C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77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4B15-06A5-3830-324D-E1E86B47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35" y="1010929"/>
            <a:ext cx="10631648" cy="1132543"/>
          </a:xfrm>
        </p:spPr>
        <p:txBody>
          <a:bodyPr>
            <a:normAutofit fontScale="90000"/>
          </a:bodyPr>
          <a:lstStyle/>
          <a:p>
            <a:pPr algn="l"/>
            <a:r>
              <a:rPr lang="da-DK" sz="5400" dirty="0">
                <a:solidFill>
                  <a:srgbClr val="3992A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Afkoblingspuljen – hvornår kan jeg søge den?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7A58-1E4A-B7C5-D251-59713F44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7" y="6094644"/>
            <a:ext cx="4002833" cy="6724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7C97EE-2EE1-52BF-78D2-2574A651E085}"/>
              </a:ext>
            </a:extLst>
          </p:cNvPr>
          <p:cNvSpPr/>
          <p:nvPr/>
        </p:nvSpPr>
        <p:spPr>
          <a:xfrm>
            <a:off x="735435" y="458729"/>
            <a:ext cx="1084976" cy="83890"/>
          </a:xfrm>
          <a:prstGeom prst="rect">
            <a:avLst/>
          </a:prstGeom>
          <a:solidFill>
            <a:srgbClr val="D9CC23"/>
          </a:solidFill>
          <a:ln>
            <a:solidFill>
              <a:srgbClr val="D9C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6FD749E-81F0-0D63-DC15-7BD981947869}"/>
              </a:ext>
            </a:extLst>
          </p:cNvPr>
          <p:cNvSpPr txBox="1"/>
          <p:nvPr/>
        </p:nvSpPr>
        <p:spPr>
          <a:xfrm>
            <a:off x="735435" y="2231500"/>
            <a:ext cx="10843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3992A6"/>
                </a:solidFill>
              </a:rPr>
              <a:t>Når du ved, hvornår du får fjernvarme, kan du bestille afkobling af gassen og søge puljen</a:t>
            </a:r>
          </a:p>
          <a:p>
            <a:endParaRPr lang="da-DK" sz="3200" dirty="0">
              <a:solidFill>
                <a:srgbClr val="3992A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rgbClr val="3992A6"/>
                </a:solidFill>
              </a:rPr>
              <a:t>Hvis puljen er tom, kan du vente med at blive afkoblet, og dermed søge puljen, til den igen bliver fyldt op</a:t>
            </a:r>
          </a:p>
        </p:txBody>
      </p:sp>
    </p:spTree>
    <p:extLst>
      <p:ext uri="{BB962C8B-B14F-4D97-AF65-F5344CB8AC3E}">
        <p14:creationId xmlns:p14="http://schemas.microsoft.com/office/powerpoint/2010/main" val="218812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4B15-06A5-3830-324D-E1E86B47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28" y="697487"/>
            <a:ext cx="6876463" cy="837698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>
                <a:solidFill>
                  <a:srgbClr val="3992A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Hvordan ser det ud?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7A58-1E4A-B7C5-D251-59713F44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7" y="6094644"/>
            <a:ext cx="4002833" cy="6724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7C97EE-2EE1-52BF-78D2-2574A651E085}"/>
              </a:ext>
            </a:extLst>
          </p:cNvPr>
          <p:cNvSpPr/>
          <p:nvPr/>
        </p:nvSpPr>
        <p:spPr>
          <a:xfrm>
            <a:off x="735435" y="444289"/>
            <a:ext cx="1084976" cy="83890"/>
          </a:xfrm>
          <a:prstGeom prst="rect">
            <a:avLst/>
          </a:prstGeom>
          <a:solidFill>
            <a:srgbClr val="D9CC23"/>
          </a:solidFill>
          <a:ln>
            <a:solidFill>
              <a:srgbClr val="D9C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Undertitel 6">
            <a:extLst>
              <a:ext uri="{FF2B5EF4-FFF2-40B4-BE49-F238E27FC236}">
                <a16:creationId xmlns:a16="http://schemas.microsoft.com/office/drawing/2014/main" id="{6ACDD974-64C6-9257-75FB-EE2131744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345" y="0"/>
            <a:ext cx="5360565" cy="4013637"/>
          </a:xfrm>
        </p:spPr>
        <p:txBody>
          <a:bodyPr/>
          <a:lstStyle/>
          <a:p>
            <a:pPr algn="l"/>
            <a:endParaRPr lang="da-DK" dirty="0"/>
          </a:p>
          <a:p>
            <a:pPr algn="l"/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FDF0DE2-C912-4D1E-98F8-E90EDC233ED5}"/>
              </a:ext>
            </a:extLst>
          </p:cNvPr>
          <p:cNvSpPr txBox="1"/>
          <p:nvPr/>
        </p:nvSpPr>
        <p:spPr>
          <a:xfrm>
            <a:off x="9134627" y="711521"/>
            <a:ext cx="2407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Udvendigt fjernvarmeskab</a:t>
            </a:r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DAC9D7B1-EEE6-A2BD-F2D5-B725A1C7ACA0}"/>
              </a:ext>
            </a:extLst>
          </p:cNvPr>
          <p:cNvCxnSpPr>
            <a:cxnSpLocks/>
          </p:cNvCxnSpPr>
          <p:nvPr/>
        </p:nvCxnSpPr>
        <p:spPr>
          <a:xfrm>
            <a:off x="10341667" y="1050075"/>
            <a:ext cx="0" cy="417998"/>
          </a:xfrm>
          <a:prstGeom prst="straightConnector1">
            <a:avLst/>
          </a:prstGeom>
          <a:ln w="57150">
            <a:solidFill>
              <a:srgbClr val="3992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3AFD869C-9D22-1BBA-7FD8-9DEEDFC9D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7082" y="1714903"/>
            <a:ext cx="3275939" cy="447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032D58D6-CEBB-07F5-1088-A75BD8DD0D6A}"/>
              </a:ext>
            </a:extLst>
          </p:cNvPr>
          <p:cNvSpPr txBox="1"/>
          <p:nvPr/>
        </p:nvSpPr>
        <p:spPr>
          <a:xfrm>
            <a:off x="4248571" y="1813917"/>
            <a:ext cx="42280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b="1" dirty="0">
                <a:solidFill>
                  <a:srgbClr val="3992A6"/>
                </a:solidFill>
              </a:rPr>
              <a:t>Rumvarme og varmtvandsproduktion i samme enhed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a-DK" sz="1800" b="1" dirty="0">
              <a:solidFill>
                <a:srgbClr val="3992A6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b="1" dirty="0">
                <a:solidFill>
                  <a:srgbClr val="3992A6"/>
                </a:solidFill>
              </a:rPr>
              <a:t>Pladsbesparende og gennemprøvet teknologi – fylder ca. H100xB60XD40 afhængig af model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sz="1800" b="1" dirty="0">
              <a:solidFill>
                <a:srgbClr val="3992A6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b="1" dirty="0">
                <a:solidFill>
                  <a:srgbClr val="3992A6"/>
                </a:solidFill>
              </a:rPr>
              <a:t>Ingen støj og lugtgener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sz="1800" b="1" dirty="0">
              <a:solidFill>
                <a:srgbClr val="3992A6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b="1" dirty="0">
                <a:solidFill>
                  <a:srgbClr val="3992A6"/>
                </a:solidFill>
              </a:rPr>
              <a:t>Enkel betjening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47636AA-CA97-F179-6F9F-CCB95A294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955" y="1782910"/>
            <a:ext cx="3601057" cy="26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1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4B15-06A5-3830-324D-E1E86B47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28" y="697487"/>
            <a:ext cx="6876463" cy="837698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>
                <a:solidFill>
                  <a:srgbClr val="3992A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Hvordan ser det ud?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7A58-1E4A-B7C5-D251-59713F44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7" y="6094644"/>
            <a:ext cx="4002833" cy="6724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7C97EE-2EE1-52BF-78D2-2574A651E085}"/>
              </a:ext>
            </a:extLst>
          </p:cNvPr>
          <p:cNvSpPr/>
          <p:nvPr/>
        </p:nvSpPr>
        <p:spPr>
          <a:xfrm>
            <a:off x="735435" y="444289"/>
            <a:ext cx="1084976" cy="83890"/>
          </a:xfrm>
          <a:prstGeom prst="rect">
            <a:avLst/>
          </a:prstGeom>
          <a:solidFill>
            <a:srgbClr val="D9CC23"/>
          </a:solidFill>
          <a:ln>
            <a:solidFill>
              <a:srgbClr val="D9C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Undertitel 6">
            <a:extLst>
              <a:ext uri="{FF2B5EF4-FFF2-40B4-BE49-F238E27FC236}">
                <a16:creationId xmlns:a16="http://schemas.microsoft.com/office/drawing/2014/main" id="{6ACDD974-64C6-9257-75FB-EE2131744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345" y="0"/>
            <a:ext cx="5360565" cy="4013637"/>
          </a:xfrm>
        </p:spPr>
        <p:txBody>
          <a:bodyPr/>
          <a:lstStyle/>
          <a:p>
            <a:pPr algn="l"/>
            <a:endParaRPr lang="da-DK" dirty="0"/>
          </a:p>
          <a:p>
            <a:pPr algn="l"/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32D58D6-CEBB-07F5-1088-A75BD8DD0D6A}"/>
              </a:ext>
            </a:extLst>
          </p:cNvPr>
          <p:cNvSpPr txBox="1"/>
          <p:nvPr/>
        </p:nvSpPr>
        <p:spPr>
          <a:xfrm>
            <a:off x="4248571" y="1813917"/>
            <a:ext cx="422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sz="1800" b="1" dirty="0">
                <a:solidFill>
                  <a:srgbClr val="3992A6"/>
                </a:solidFill>
              </a:rPr>
              <a:t>Render på op til 1 meter i bredden +  afspærring i henhold til arbejdsmiljø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a-DK" sz="1800" b="1" dirty="0">
              <a:solidFill>
                <a:srgbClr val="3992A6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3992A6"/>
                </a:solidFill>
              </a:rPr>
              <a:t>Kommer til at fylde hele vejen evt. lukning af veje i korte perioder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b="1" dirty="0">
              <a:solidFill>
                <a:srgbClr val="3992A6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3992A6"/>
                </a:solidFill>
              </a:rPr>
              <a:t>Jernplader foran indkørslen så I kan komme ud og ind </a:t>
            </a:r>
            <a:endParaRPr lang="da-DK" sz="1800" b="1" dirty="0">
              <a:solidFill>
                <a:srgbClr val="3992A6"/>
              </a:solidFill>
            </a:endParaRPr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1E1C0E3-F8EC-CC8A-89B4-421FE11FB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63" y="1872911"/>
            <a:ext cx="3394606" cy="24454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36BD95E-2D03-5D64-5388-7F3CC755B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103" y="1872911"/>
            <a:ext cx="3244600" cy="19221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603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4B15-06A5-3830-324D-E1E86B47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830" y="788565"/>
            <a:ext cx="6253119" cy="906885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>
                <a:solidFill>
                  <a:srgbClr val="3992A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Processen trin for trin 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7A58-1E4A-B7C5-D251-59713F44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7" y="6094644"/>
            <a:ext cx="4002833" cy="6724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7C97EE-2EE1-52BF-78D2-2574A651E085}"/>
              </a:ext>
            </a:extLst>
          </p:cNvPr>
          <p:cNvSpPr/>
          <p:nvPr/>
        </p:nvSpPr>
        <p:spPr>
          <a:xfrm>
            <a:off x="735435" y="458729"/>
            <a:ext cx="1084976" cy="83890"/>
          </a:xfrm>
          <a:prstGeom prst="rect">
            <a:avLst/>
          </a:prstGeom>
          <a:solidFill>
            <a:srgbClr val="D9CC23"/>
          </a:solidFill>
          <a:ln>
            <a:solidFill>
              <a:srgbClr val="D9C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 descr="Et billede, der indeholder bord&#10;&#10;Automatisk genereret beskrivelse">
            <a:extLst>
              <a:ext uri="{FF2B5EF4-FFF2-40B4-BE49-F238E27FC236}">
                <a16:creationId xmlns:a16="http://schemas.microsoft.com/office/drawing/2014/main" id="{CEFA99BC-91FE-EE54-0FE3-D74EF82F4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5861" r="7835" b="9704"/>
          <a:stretch/>
        </p:blipFill>
        <p:spPr>
          <a:xfrm>
            <a:off x="1387149" y="2020888"/>
            <a:ext cx="6802018" cy="4073756"/>
          </a:xfrm>
          <a:prstGeom prst="rect">
            <a:avLst/>
          </a:prstGeom>
        </p:spPr>
      </p:pic>
      <p:sp>
        <p:nvSpPr>
          <p:cNvPr id="8" name="Undertitel 7">
            <a:extLst>
              <a:ext uri="{FF2B5EF4-FFF2-40B4-BE49-F238E27FC236}">
                <a16:creationId xmlns:a16="http://schemas.microsoft.com/office/drawing/2014/main" id="{804BA95F-E27E-4BEB-F8CE-22742D7989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257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4B15-06A5-3830-324D-E1E86B47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29" y="931350"/>
            <a:ext cx="7105476" cy="1366259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>
                <a:solidFill>
                  <a:srgbClr val="3992A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Hvad gør jeg, hvis jeg ønsker fjernvarme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7A58-1E4A-B7C5-D251-59713F44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7" y="6094644"/>
            <a:ext cx="4002833" cy="6724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7C97EE-2EE1-52BF-78D2-2574A651E085}"/>
              </a:ext>
            </a:extLst>
          </p:cNvPr>
          <p:cNvSpPr/>
          <p:nvPr/>
        </p:nvSpPr>
        <p:spPr>
          <a:xfrm>
            <a:off x="735435" y="458729"/>
            <a:ext cx="1084976" cy="83890"/>
          </a:xfrm>
          <a:prstGeom prst="rect">
            <a:avLst/>
          </a:prstGeom>
          <a:solidFill>
            <a:srgbClr val="D9CC23"/>
          </a:solidFill>
          <a:ln>
            <a:solidFill>
              <a:srgbClr val="D9C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95C82FD-5B18-CE20-9D31-219DE1E40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7" t="10321" r="32535" b="10482"/>
          <a:stretch/>
        </p:blipFill>
        <p:spPr>
          <a:xfrm>
            <a:off x="8309906" y="931350"/>
            <a:ext cx="2784297" cy="4595442"/>
          </a:xfrm>
          <a:prstGeom prst="rect">
            <a:avLst/>
          </a:prstGeom>
          <a:noFill/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AFFE7AA-2478-B407-ED98-A5A96093B621}"/>
              </a:ext>
            </a:extLst>
          </p:cNvPr>
          <p:cNvSpPr txBox="1"/>
          <p:nvPr/>
        </p:nvSpPr>
        <p:spPr>
          <a:xfrm>
            <a:off x="1277923" y="2941469"/>
            <a:ext cx="6581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Du kan tilmelde dig på vores hjemmeside www.koegefjernvarme.dk</a:t>
            </a:r>
          </a:p>
        </p:txBody>
      </p:sp>
    </p:spTree>
    <p:extLst>
      <p:ext uri="{BB962C8B-B14F-4D97-AF65-F5344CB8AC3E}">
        <p14:creationId xmlns:p14="http://schemas.microsoft.com/office/powerpoint/2010/main" val="394885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4B15-06A5-3830-324D-E1E86B47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35" y="458729"/>
            <a:ext cx="7105476" cy="1366259"/>
          </a:xfrm>
        </p:spPr>
        <p:txBody>
          <a:bodyPr>
            <a:normAutofit/>
          </a:bodyPr>
          <a:lstStyle/>
          <a:p>
            <a:pPr algn="l"/>
            <a:r>
              <a:rPr lang="da-DK" dirty="0">
                <a:solidFill>
                  <a:srgbClr val="3992A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Spørgsmål ? 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7A58-1E4A-B7C5-D251-59713F44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7" y="6094644"/>
            <a:ext cx="4002833" cy="6724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7C97EE-2EE1-52BF-78D2-2574A651E085}"/>
              </a:ext>
            </a:extLst>
          </p:cNvPr>
          <p:cNvSpPr/>
          <p:nvPr/>
        </p:nvSpPr>
        <p:spPr>
          <a:xfrm>
            <a:off x="735435" y="458729"/>
            <a:ext cx="1084976" cy="83890"/>
          </a:xfrm>
          <a:prstGeom prst="rect">
            <a:avLst/>
          </a:prstGeom>
          <a:solidFill>
            <a:srgbClr val="D9CC23"/>
          </a:solidFill>
          <a:ln>
            <a:solidFill>
              <a:srgbClr val="D9C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541EC4B-3EC4-9929-12A5-558C31466608}"/>
              </a:ext>
            </a:extLst>
          </p:cNvPr>
          <p:cNvSpPr txBox="1"/>
          <p:nvPr/>
        </p:nvSpPr>
        <p:spPr>
          <a:xfrm>
            <a:off x="735435" y="3754590"/>
            <a:ext cx="3615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rgbClr val="3992A6"/>
                </a:solidFill>
              </a:rPr>
              <a:t>Vi sidder også klar på telefon og mail: </a:t>
            </a:r>
          </a:p>
          <a:p>
            <a:r>
              <a:rPr lang="da-DK" sz="1600" dirty="0">
                <a:solidFill>
                  <a:srgbClr val="3992A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Koegefjernvarme@veks.dk</a:t>
            </a:r>
            <a:endParaRPr lang="da-DK" sz="1600" dirty="0">
              <a:solidFill>
                <a:srgbClr val="3992A6"/>
              </a:solidFill>
            </a:endParaRPr>
          </a:p>
          <a:p>
            <a:r>
              <a:rPr lang="da-DK" sz="1600" dirty="0">
                <a:solidFill>
                  <a:srgbClr val="3992A6"/>
                </a:solidFill>
              </a:rPr>
              <a:t>43 64 44 00</a:t>
            </a:r>
          </a:p>
          <a:p>
            <a:endParaRPr lang="da-DK" sz="2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7A4DF14-F32C-24E6-49AC-8D0C29DD5EB8}"/>
              </a:ext>
            </a:extLst>
          </p:cNvPr>
          <p:cNvSpPr txBox="1"/>
          <p:nvPr/>
        </p:nvSpPr>
        <p:spPr>
          <a:xfrm>
            <a:off x="735435" y="2272413"/>
            <a:ext cx="6689770" cy="830997"/>
          </a:xfrm>
          <a:prstGeom prst="rect">
            <a:avLst/>
          </a:prstGeom>
          <a:solidFill>
            <a:srgbClr val="3992A6"/>
          </a:solidFill>
        </p:spPr>
        <p:txBody>
          <a:bodyPr wrap="square" rtlCol="0" anchor="t">
            <a:sp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Vores kundekontor på Brogade 6, 1. sal har åben hver mandag fra kl. 10 – 18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88C42BB-D2DB-E9C8-E096-2D1F7314F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911" y="927969"/>
            <a:ext cx="2756877" cy="50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4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4B15-06A5-3830-324D-E1E86B47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29" y="697487"/>
            <a:ext cx="3959604" cy="1060658"/>
          </a:xfrm>
        </p:spPr>
        <p:txBody>
          <a:bodyPr>
            <a:normAutofit/>
          </a:bodyPr>
          <a:lstStyle/>
          <a:p>
            <a:pPr algn="l"/>
            <a:r>
              <a:rPr lang="da-DK" dirty="0">
                <a:solidFill>
                  <a:srgbClr val="3992A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Historien 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7A58-1E4A-B7C5-D251-59713F44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7" y="6094644"/>
            <a:ext cx="4002833" cy="6724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7C97EE-2EE1-52BF-78D2-2574A651E085}"/>
              </a:ext>
            </a:extLst>
          </p:cNvPr>
          <p:cNvSpPr/>
          <p:nvPr/>
        </p:nvSpPr>
        <p:spPr>
          <a:xfrm>
            <a:off x="735435" y="444289"/>
            <a:ext cx="1084976" cy="83890"/>
          </a:xfrm>
          <a:prstGeom prst="rect">
            <a:avLst/>
          </a:prstGeom>
          <a:solidFill>
            <a:srgbClr val="D9CC23"/>
          </a:solidFill>
          <a:ln>
            <a:solidFill>
              <a:srgbClr val="D9C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Undertitel 6">
            <a:extLst>
              <a:ext uri="{FF2B5EF4-FFF2-40B4-BE49-F238E27FC236}">
                <a16:creationId xmlns:a16="http://schemas.microsoft.com/office/drawing/2014/main" id="{6ACDD974-64C6-9257-75FB-EE2131744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435" y="1913013"/>
            <a:ext cx="5360565" cy="4013637"/>
          </a:xfrm>
        </p:spPr>
        <p:txBody>
          <a:bodyPr/>
          <a:lstStyle/>
          <a:p>
            <a:pPr algn="l"/>
            <a:endParaRPr lang="da-DK" dirty="0"/>
          </a:p>
          <a:p>
            <a:pPr algn="l"/>
            <a:endParaRPr lang="da-DK" dirty="0"/>
          </a:p>
          <a:p>
            <a:pPr algn="l"/>
            <a:r>
              <a:rPr lang="da-DK" dirty="0"/>
              <a:t>VEKS, kraftvarmeværket og Køge Fjernvarme 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Køge Fjernvarme: 2012 og 2023</a:t>
            </a:r>
          </a:p>
        </p:txBody>
      </p:sp>
      <p:pic>
        <p:nvPicPr>
          <p:cNvPr id="8" name="Billede 7" descr="Et billede, der indeholder kort&#10;&#10;Automatisk genereret beskrivelse">
            <a:extLst>
              <a:ext uri="{FF2B5EF4-FFF2-40B4-BE49-F238E27FC236}">
                <a16:creationId xmlns:a16="http://schemas.microsoft.com/office/drawing/2014/main" id="{7A187941-E0FB-333B-6B8B-923299269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64" y="998797"/>
            <a:ext cx="2165461" cy="4927853"/>
          </a:xfrm>
          <a:prstGeom prst="rect">
            <a:avLst/>
          </a:prstGeom>
        </p:spPr>
      </p:pic>
      <p:pic>
        <p:nvPicPr>
          <p:cNvPr id="9" name="Billede 8" descr="Et billede, der indeholder kort&#10;&#10;Automatisk genereret beskrivelse">
            <a:extLst>
              <a:ext uri="{FF2B5EF4-FFF2-40B4-BE49-F238E27FC236}">
                <a16:creationId xmlns:a16="http://schemas.microsoft.com/office/drawing/2014/main" id="{2E5A4829-5724-8D55-C032-AC6B1CDD1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10" y="1011497"/>
            <a:ext cx="2235315" cy="4915153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2F3580E1-7B0E-8B35-9B09-D24AED7F8F2D}"/>
              </a:ext>
            </a:extLst>
          </p:cNvPr>
          <p:cNvSpPr/>
          <p:nvPr/>
        </p:nvSpPr>
        <p:spPr>
          <a:xfrm>
            <a:off x="8512504" y="548343"/>
            <a:ext cx="2235315" cy="455486"/>
          </a:xfrm>
          <a:prstGeom prst="rect">
            <a:avLst/>
          </a:prstGeom>
          <a:solidFill>
            <a:srgbClr val="399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2012-2022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B8199FE-CA36-067B-8598-122B36124A02}"/>
              </a:ext>
            </a:extLst>
          </p:cNvPr>
          <p:cNvSpPr/>
          <p:nvPr/>
        </p:nvSpPr>
        <p:spPr>
          <a:xfrm>
            <a:off x="8512504" y="548343"/>
            <a:ext cx="2235315" cy="455486"/>
          </a:xfrm>
          <a:prstGeom prst="rect">
            <a:avLst/>
          </a:prstGeom>
          <a:solidFill>
            <a:srgbClr val="399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2023-2028</a:t>
            </a:r>
          </a:p>
        </p:txBody>
      </p:sp>
    </p:spTree>
    <p:extLst>
      <p:ext uri="{BB962C8B-B14F-4D97-AF65-F5344CB8AC3E}">
        <p14:creationId xmlns:p14="http://schemas.microsoft.com/office/powerpoint/2010/main" val="385520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4B15-06A5-3830-324D-E1E86B47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28" y="697487"/>
            <a:ext cx="6876463" cy="1498636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>
                <a:solidFill>
                  <a:srgbClr val="3992A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Hvor kommer fjernvarme fra?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7A58-1E4A-B7C5-D251-59713F44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7" y="6094644"/>
            <a:ext cx="4002833" cy="6724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7C97EE-2EE1-52BF-78D2-2574A651E085}"/>
              </a:ext>
            </a:extLst>
          </p:cNvPr>
          <p:cNvSpPr/>
          <p:nvPr/>
        </p:nvSpPr>
        <p:spPr>
          <a:xfrm>
            <a:off x="735435" y="444289"/>
            <a:ext cx="1084976" cy="83890"/>
          </a:xfrm>
          <a:prstGeom prst="rect">
            <a:avLst/>
          </a:prstGeom>
          <a:solidFill>
            <a:srgbClr val="D9CC23"/>
          </a:solidFill>
          <a:ln>
            <a:solidFill>
              <a:srgbClr val="D9C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Undertitel 6">
            <a:extLst>
              <a:ext uri="{FF2B5EF4-FFF2-40B4-BE49-F238E27FC236}">
                <a16:creationId xmlns:a16="http://schemas.microsoft.com/office/drawing/2014/main" id="{6ACDD974-64C6-9257-75FB-EE2131744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345" y="0"/>
            <a:ext cx="5360565" cy="4013637"/>
          </a:xfrm>
        </p:spPr>
        <p:txBody>
          <a:bodyPr/>
          <a:lstStyle/>
          <a:p>
            <a:pPr algn="l"/>
            <a:endParaRPr lang="da-DK" dirty="0"/>
          </a:p>
          <a:p>
            <a:pPr algn="l"/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58D7E67-64B7-8439-C9FA-D5A5D0748156}"/>
              </a:ext>
            </a:extLst>
          </p:cNvPr>
          <p:cNvSpPr txBox="1"/>
          <p:nvPr/>
        </p:nvSpPr>
        <p:spPr>
          <a:xfrm>
            <a:off x="735435" y="2593910"/>
            <a:ext cx="511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Køge Fjernvarme er en del af et større fjernvarmenet. Det giver os en stor sikkerhed i vores forsyning, da varmen kan komme mange steder fra. </a:t>
            </a:r>
          </a:p>
          <a:p>
            <a:endParaRPr lang="da-DK" dirty="0"/>
          </a:p>
          <a:p>
            <a:r>
              <a:rPr lang="da-DK" dirty="0"/>
              <a:t> </a:t>
            </a:r>
          </a:p>
        </p:txBody>
      </p:sp>
      <p:pic>
        <p:nvPicPr>
          <p:cNvPr id="14" name="Pladsholder til indhold 7">
            <a:extLst>
              <a:ext uri="{FF2B5EF4-FFF2-40B4-BE49-F238E27FC236}">
                <a16:creationId xmlns:a16="http://schemas.microsoft.com/office/drawing/2014/main" id="{470D4DF4-E7A0-C782-AF64-50384278A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698" y="981844"/>
            <a:ext cx="5223074" cy="470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4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4B15-06A5-3830-324D-E1E86B47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28" y="697487"/>
            <a:ext cx="9061597" cy="1498636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>
                <a:solidFill>
                  <a:srgbClr val="3992A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Hvor kommer fjernvarme fra?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7A58-1E4A-B7C5-D251-59713F44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7" y="6094644"/>
            <a:ext cx="4002833" cy="6724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7C97EE-2EE1-52BF-78D2-2574A651E085}"/>
              </a:ext>
            </a:extLst>
          </p:cNvPr>
          <p:cNvSpPr/>
          <p:nvPr/>
        </p:nvSpPr>
        <p:spPr>
          <a:xfrm>
            <a:off x="735435" y="444289"/>
            <a:ext cx="1084976" cy="83890"/>
          </a:xfrm>
          <a:prstGeom prst="rect">
            <a:avLst/>
          </a:prstGeom>
          <a:solidFill>
            <a:srgbClr val="D9CC23"/>
          </a:solidFill>
          <a:ln>
            <a:solidFill>
              <a:srgbClr val="D9C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Undertitel 6">
            <a:extLst>
              <a:ext uri="{FF2B5EF4-FFF2-40B4-BE49-F238E27FC236}">
                <a16:creationId xmlns:a16="http://schemas.microsoft.com/office/drawing/2014/main" id="{6ACDD974-64C6-9257-75FB-EE2131744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345" y="0"/>
            <a:ext cx="5360565" cy="4013637"/>
          </a:xfrm>
        </p:spPr>
        <p:txBody>
          <a:bodyPr/>
          <a:lstStyle/>
          <a:p>
            <a:pPr algn="l"/>
            <a:endParaRPr lang="da-DK" dirty="0"/>
          </a:p>
          <a:p>
            <a:pPr algn="l"/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E2D0D1A-9103-35B6-8AB9-E71569F36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379"/>
          <a:stretch/>
        </p:blipFill>
        <p:spPr>
          <a:xfrm>
            <a:off x="377090" y="2217035"/>
            <a:ext cx="7812077" cy="376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2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4B15-06A5-3830-324D-E1E86B47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831" y="788565"/>
            <a:ext cx="8132024" cy="811635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>
                <a:solidFill>
                  <a:srgbClr val="3992A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Tidsplan for området K04  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7A58-1E4A-B7C5-D251-59713F44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7" y="6094644"/>
            <a:ext cx="4002833" cy="6724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7C97EE-2EE1-52BF-78D2-2574A651E085}"/>
              </a:ext>
            </a:extLst>
          </p:cNvPr>
          <p:cNvSpPr/>
          <p:nvPr/>
        </p:nvSpPr>
        <p:spPr>
          <a:xfrm>
            <a:off x="735435" y="458729"/>
            <a:ext cx="1084976" cy="83890"/>
          </a:xfrm>
          <a:prstGeom prst="rect">
            <a:avLst/>
          </a:prstGeom>
          <a:solidFill>
            <a:srgbClr val="D9CC23"/>
          </a:solidFill>
          <a:ln>
            <a:solidFill>
              <a:srgbClr val="D9C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DC92CAE-355B-57E1-7FEA-76285357DA73}"/>
              </a:ext>
            </a:extLst>
          </p:cNvPr>
          <p:cNvSpPr txBox="1"/>
          <p:nvPr/>
        </p:nvSpPr>
        <p:spPr>
          <a:xfrm>
            <a:off x="4763031" y="1718631"/>
            <a:ext cx="422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da-DK" b="1" dirty="0">
              <a:solidFill>
                <a:srgbClr val="3992A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Planen for K04 hedder 2023-2028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dirty="0"/>
              <a:t>Vi er i øjeblikket i gang med projektforslaget. Godkendelse i kommunen.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a-DK" sz="1800" b="1" dirty="0">
              <a:solidFill>
                <a:srgbClr val="3992A6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a-DK" b="1" dirty="0">
              <a:solidFill>
                <a:srgbClr val="3992A6"/>
              </a:solidFill>
            </a:endParaRP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C2AFF10-6F91-5171-EA62-ABB30B991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05" y="1718631"/>
            <a:ext cx="4077602" cy="46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8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4B15-06A5-3830-324D-E1E86B47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35" y="1010929"/>
            <a:ext cx="10631648" cy="1132543"/>
          </a:xfrm>
        </p:spPr>
        <p:txBody>
          <a:bodyPr>
            <a:normAutofit/>
          </a:bodyPr>
          <a:lstStyle/>
          <a:p>
            <a:pPr algn="l"/>
            <a:r>
              <a:rPr lang="da-DK" sz="5400" dirty="0">
                <a:solidFill>
                  <a:srgbClr val="3992A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Fjernvarme tager tid 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7A58-1E4A-B7C5-D251-59713F44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7" y="6094644"/>
            <a:ext cx="4002833" cy="6724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7C97EE-2EE1-52BF-78D2-2574A651E085}"/>
              </a:ext>
            </a:extLst>
          </p:cNvPr>
          <p:cNvSpPr/>
          <p:nvPr/>
        </p:nvSpPr>
        <p:spPr>
          <a:xfrm>
            <a:off x="735435" y="458729"/>
            <a:ext cx="1084976" cy="83890"/>
          </a:xfrm>
          <a:prstGeom prst="rect">
            <a:avLst/>
          </a:prstGeom>
          <a:solidFill>
            <a:srgbClr val="D9CC23"/>
          </a:solidFill>
          <a:ln>
            <a:solidFill>
              <a:srgbClr val="D9C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6FD749E-81F0-0D63-DC15-7BD981947869}"/>
              </a:ext>
            </a:extLst>
          </p:cNvPr>
          <p:cNvSpPr txBox="1"/>
          <p:nvPr/>
        </p:nvSpPr>
        <p:spPr>
          <a:xfrm>
            <a:off x="735435" y="2231500"/>
            <a:ext cx="108438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3200" dirty="0">
              <a:solidFill>
                <a:srgbClr val="3992A6"/>
              </a:solidFill>
            </a:endParaRPr>
          </a:p>
          <a:p>
            <a:r>
              <a:rPr lang="da-DK" sz="3200" dirty="0">
                <a:solidFill>
                  <a:srgbClr val="3992A6"/>
                </a:solidFill>
              </a:rPr>
              <a:t>Planlægning &amp; godkendelse </a:t>
            </a:r>
          </a:p>
          <a:p>
            <a:endParaRPr lang="da-DK" sz="3200" dirty="0">
              <a:solidFill>
                <a:srgbClr val="3992A6"/>
              </a:solidFill>
            </a:endParaRPr>
          </a:p>
          <a:p>
            <a:r>
              <a:rPr lang="da-DK" sz="3200" dirty="0">
                <a:solidFill>
                  <a:srgbClr val="3992A6"/>
                </a:solidFill>
              </a:rPr>
              <a:t>Projektering &amp; udbud</a:t>
            </a:r>
          </a:p>
          <a:p>
            <a:endParaRPr lang="da-DK" sz="3200" dirty="0">
              <a:solidFill>
                <a:srgbClr val="3992A6"/>
              </a:solidFill>
            </a:endParaRPr>
          </a:p>
          <a:p>
            <a:r>
              <a:rPr lang="da-DK" sz="3200" dirty="0">
                <a:solidFill>
                  <a:srgbClr val="3992A6"/>
                </a:solidFill>
              </a:rPr>
              <a:t>Der skal graves – mange kilometer</a:t>
            </a:r>
          </a:p>
          <a:p>
            <a:endParaRPr lang="da-DK" sz="3200" dirty="0">
              <a:solidFill>
                <a:srgbClr val="3992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2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4B15-06A5-3830-324D-E1E86B47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3" y="723054"/>
            <a:ext cx="10207690" cy="928464"/>
          </a:xfrm>
        </p:spPr>
        <p:txBody>
          <a:bodyPr>
            <a:normAutofit/>
          </a:bodyPr>
          <a:lstStyle/>
          <a:p>
            <a:pPr algn="l"/>
            <a:r>
              <a:rPr lang="da-DK" sz="5400" dirty="0">
                <a:solidFill>
                  <a:srgbClr val="3992A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Hvad får jeg?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7A58-1E4A-B7C5-D251-59713F44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7" y="6094644"/>
            <a:ext cx="4002833" cy="6724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7C97EE-2EE1-52BF-78D2-2574A651E085}"/>
              </a:ext>
            </a:extLst>
          </p:cNvPr>
          <p:cNvSpPr/>
          <p:nvPr/>
        </p:nvSpPr>
        <p:spPr>
          <a:xfrm>
            <a:off x="735435" y="458729"/>
            <a:ext cx="1084976" cy="83890"/>
          </a:xfrm>
          <a:prstGeom prst="rect">
            <a:avLst/>
          </a:prstGeom>
          <a:solidFill>
            <a:srgbClr val="D9CC23"/>
          </a:solidFill>
          <a:ln>
            <a:solidFill>
              <a:srgbClr val="D9C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14" name="Tabel 14">
            <a:extLst>
              <a:ext uri="{FF2B5EF4-FFF2-40B4-BE49-F238E27FC236}">
                <a16:creationId xmlns:a16="http://schemas.microsoft.com/office/drawing/2014/main" id="{30854A11-8B2D-4A3F-1AB0-0DC44CBCC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631937"/>
              </p:ext>
            </p:extLst>
          </p:nvPr>
        </p:nvGraphicFramePr>
        <p:xfrm>
          <a:off x="1820411" y="2367280"/>
          <a:ext cx="8128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651179401"/>
                    </a:ext>
                  </a:extLst>
                </a:gridCol>
              </a:tblGrid>
              <a:tr h="440055">
                <a:tc>
                  <a:txBody>
                    <a:bodyPr/>
                    <a:lstStyle/>
                    <a:p>
                      <a:r>
                        <a:rPr lang="da-DK" dirty="0"/>
                        <a:t>Tilslutning til 10.000 kr., inkl. 20 meter stikledning*</a:t>
                      </a:r>
                    </a:p>
                    <a:p>
                      <a:endParaRPr lang="da-DK" dirty="0"/>
                    </a:p>
                  </a:txBody>
                  <a:tcPr>
                    <a:solidFill>
                      <a:srgbClr val="399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9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dirty="0">
                          <a:solidFill>
                            <a:schemeClr val="bg1"/>
                          </a:solidFill>
                        </a:rPr>
                        <a:t>50% rabat på effektbidraget i 5 år*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99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009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bg1"/>
                          </a:solidFill>
                        </a:rPr>
                        <a:t>Tryghedsordning </a:t>
                      </a:r>
                      <a:r>
                        <a:rPr lang="da-DK" b="0" dirty="0">
                          <a:solidFill>
                            <a:schemeClr val="bg1"/>
                          </a:solidFill>
                        </a:rPr>
                        <a:t>mens du venter på fjernvarme</a:t>
                      </a:r>
                    </a:p>
                    <a:p>
                      <a:endParaRPr lang="da-DK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99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31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0" dirty="0">
                          <a:solidFill>
                            <a:schemeClr val="bg1"/>
                          </a:solidFill>
                        </a:rPr>
                        <a:t>Muligheden for et </a:t>
                      </a:r>
                      <a:r>
                        <a:rPr lang="da-DK" b="1" dirty="0">
                          <a:solidFill>
                            <a:schemeClr val="bg1"/>
                          </a:solidFill>
                        </a:rPr>
                        <a:t>koldt stik. </a:t>
                      </a:r>
                      <a:r>
                        <a:rPr lang="da-DK" b="0" dirty="0">
                          <a:solidFill>
                            <a:schemeClr val="bg1"/>
                          </a:solidFill>
                        </a:rPr>
                        <a:t>Du kan få tilsluttet din ejendom, men vente i op til 3 år med at aftage fjernvarme uden beregning</a:t>
                      </a:r>
                    </a:p>
                    <a:p>
                      <a:endParaRPr lang="da-DK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99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71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0" dirty="0">
                          <a:solidFill>
                            <a:schemeClr val="bg1"/>
                          </a:solidFill>
                        </a:rPr>
                        <a:t>Du kan til- eller fravælge abonnement på fjernvarmeanlægget</a:t>
                      </a:r>
                    </a:p>
                    <a:p>
                      <a:endParaRPr lang="da-DK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99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807445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05FED471-3B97-AE29-B5D9-3296D4592AC2}"/>
              </a:ext>
            </a:extLst>
          </p:cNvPr>
          <p:cNvSpPr txBox="1"/>
          <p:nvPr/>
        </p:nvSpPr>
        <p:spPr>
          <a:xfrm>
            <a:off x="759819" y="6134946"/>
            <a:ext cx="742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*Gælder kun kampagneområdet. D</a:t>
            </a:r>
            <a:r>
              <a:rPr lang="da-DK" sz="1800" i="1" dirty="0"/>
              <a:t>er kan komme ændringer, fx i rabatter.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62491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4B15-06A5-3830-324D-E1E86B47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35" y="723054"/>
            <a:ext cx="6197210" cy="934296"/>
          </a:xfrm>
        </p:spPr>
        <p:txBody>
          <a:bodyPr>
            <a:normAutofit/>
          </a:bodyPr>
          <a:lstStyle/>
          <a:p>
            <a:pPr algn="l"/>
            <a:r>
              <a:rPr lang="da-DK" sz="5400" dirty="0">
                <a:solidFill>
                  <a:srgbClr val="3992A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Hvad koster det? 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7A58-1E4A-B7C5-D251-59713F44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7" y="6094644"/>
            <a:ext cx="4002833" cy="6724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7C97EE-2EE1-52BF-78D2-2574A651E085}"/>
              </a:ext>
            </a:extLst>
          </p:cNvPr>
          <p:cNvSpPr/>
          <p:nvPr/>
        </p:nvSpPr>
        <p:spPr>
          <a:xfrm>
            <a:off x="735435" y="458729"/>
            <a:ext cx="1084976" cy="83890"/>
          </a:xfrm>
          <a:prstGeom prst="rect">
            <a:avLst/>
          </a:prstGeom>
          <a:solidFill>
            <a:srgbClr val="D9CC23"/>
          </a:solidFill>
          <a:ln>
            <a:solidFill>
              <a:srgbClr val="D9C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6FD749E-81F0-0D63-DC15-7BD981947869}"/>
              </a:ext>
            </a:extLst>
          </p:cNvPr>
          <p:cNvSpPr txBox="1"/>
          <p:nvPr/>
        </p:nvSpPr>
        <p:spPr>
          <a:xfrm>
            <a:off x="725909" y="5927174"/>
            <a:ext cx="8389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/>
              <a:t>*Priserne er for 2023. Pga. markedsudviklingen må der forventes prisstigninger. 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96C7DE71-FFA8-2FFC-81B1-42A897402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61" y="1837785"/>
            <a:ext cx="8716475" cy="411225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9A929EF-03E2-E6A4-6B63-A76325C66D69}"/>
              </a:ext>
            </a:extLst>
          </p:cNvPr>
          <p:cNvSpPr/>
          <p:nvPr/>
        </p:nvSpPr>
        <p:spPr>
          <a:xfrm rot="893700">
            <a:off x="8986659" y="-611280"/>
            <a:ext cx="3605286" cy="3602963"/>
          </a:xfrm>
          <a:prstGeom prst="ellipse">
            <a:avLst/>
          </a:prstGeom>
          <a:solidFill>
            <a:srgbClr val="3992A6"/>
          </a:solidFill>
          <a:ln>
            <a:solidFill>
              <a:srgbClr val="399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/>
              <a:t>Vi kan hjælpe dig med din pris, hvis du kontakter os på Koegefjernvarme@veks.dk</a:t>
            </a:r>
          </a:p>
        </p:txBody>
      </p:sp>
    </p:spTree>
    <p:extLst>
      <p:ext uri="{BB962C8B-B14F-4D97-AF65-F5344CB8AC3E}">
        <p14:creationId xmlns:p14="http://schemas.microsoft.com/office/powerpoint/2010/main" val="9491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54B15-06A5-3830-324D-E1E86B47C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35" y="745214"/>
            <a:ext cx="6197210" cy="934296"/>
          </a:xfrm>
        </p:spPr>
        <p:txBody>
          <a:bodyPr>
            <a:normAutofit/>
          </a:bodyPr>
          <a:lstStyle/>
          <a:p>
            <a:pPr algn="l"/>
            <a:r>
              <a:rPr lang="da-DK" sz="5400" dirty="0">
                <a:solidFill>
                  <a:srgbClr val="3992A6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Fjernvarmeregning 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BF37A58-1E4A-B7C5-D251-59713F442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7" y="6094644"/>
            <a:ext cx="4002833" cy="67247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7C97EE-2EE1-52BF-78D2-2574A651E085}"/>
              </a:ext>
            </a:extLst>
          </p:cNvPr>
          <p:cNvSpPr/>
          <p:nvPr/>
        </p:nvSpPr>
        <p:spPr>
          <a:xfrm>
            <a:off x="735435" y="458729"/>
            <a:ext cx="1084976" cy="83890"/>
          </a:xfrm>
          <a:prstGeom prst="rect">
            <a:avLst/>
          </a:prstGeom>
          <a:solidFill>
            <a:srgbClr val="D9CC23"/>
          </a:solidFill>
          <a:ln>
            <a:solidFill>
              <a:srgbClr val="D9CC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6FD749E-81F0-0D63-DC15-7BD981947869}"/>
              </a:ext>
            </a:extLst>
          </p:cNvPr>
          <p:cNvSpPr txBox="1"/>
          <p:nvPr/>
        </p:nvSpPr>
        <p:spPr>
          <a:xfrm>
            <a:off x="735434" y="1988219"/>
            <a:ext cx="108438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Hos os betaler du ikke aconto. Du kan derfor se dit varmeforbrug på din regning. Nogle måneder vil den derfor være højere end andre. </a:t>
            </a:r>
            <a:br>
              <a:rPr lang="da-DK" sz="3200" dirty="0"/>
            </a:br>
            <a:r>
              <a:rPr lang="da-DK" sz="3200" dirty="0"/>
              <a:t>Fjernvarmeforbruget vil typisk være fordelt som følgende: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49692E6-453C-F34F-24D5-E958548E6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08" y="4359031"/>
            <a:ext cx="11589238" cy="9342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DF8229A-52F2-317D-EFE6-5FE9534CA66C}"/>
              </a:ext>
            </a:extLst>
          </p:cNvPr>
          <p:cNvSpPr txBox="1"/>
          <p:nvPr/>
        </p:nvSpPr>
        <p:spPr>
          <a:xfrm>
            <a:off x="423008" y="5956144"/>
            <a:ext cx="598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/>
              <a:t>*Priserne er 2023 priser</a:t>
            </a:r>
          </a:p>
        </p:txBody>
      </p:sp>
    </p:spTree>
    <p:extLst>
      <p:ext uri="{BB962C8B-B14F-4D97-AF65-F5344CB8AC3E}">
        <p14:creationId xmlns:p14="http://schemas.microsoft.com/office/powerpoint/2010/main" val="3048201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446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Aktiv Grotesk</vt:lpstr>
      <vt:lpstr>Arial</vt:lpstr>
      <vt:lpstr>Calibri</vt:lpstr>
      <vt:lpstr>Calibri Light</vt:lpstr>
      <vt:lpstr>Office-tema</vt:lpstr>
      <vt:lpstr>Informationsmøde om udrulning af fjernvarme i Køge K04 </vt:lpstr>
      <vt:lpstr>Historien </vt:lpstr>
      <vt:lpstr>Hvor kommer fjernvarme fra?</vt:lpstr>
      <vt:lpstr>Hvor kommer fjernvarme fra?</vt:lpstr>
      <vt:lpstr>Tidsplan for området K04  </vt:lpstr>
      <vt:lpstr>Fjernvarme tager tid </vt:lpstr>
      <vt:lpstr>Hvad får jeg?</vt:lpstr>
      <vt:lpstr>Hvad koster det? </vt:lpstr>
      <vt:lpstr>Fjernvarmeregning </vt:lpstr>
      <vt:lpstr>Afkoblingspuljen – hvornår kan jeg søge den?</vt:lpstr>
      <vt:lpstr>Hvordan ser det ud?</vt:lpstr>
      <vt:lpstr>Hvordan ser det ud?</vt:lpstr>
      <vt:lpstr>Processen trin for trin </vt:lpstr>
      <vt:lpstr>Hvad gør jeg, hvis jeg ønsker fjernvarme</vt:lpstr>
      <vt:lpstr>Spørgsmål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Informationsmøde om udrulning af fjernvarme i Køge</dc:title>
  <dc:creator>Mie Arnvig</dc:creator>
  <cp:lastModifiedBy>Thomas Hopp</cp:lastModifiedBy>
  <cp:revision>27</cp:revision>
  <dcterms:created xsi:type="dcterms:W3CDTF">2022-10-31T08:15:52Z</dcterms:created>
  <dcterms:modified xsi:type="dcterms:W3CDTF">2023-03-24T10:44:53Z</dcterms:modified>
</cp:coreProperties>
</file>